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3.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5.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6.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27.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28.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29.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30.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notesSlides/notesSlide31.xml" ContentType="application/vnd.openxmlformats-officedocument.presentationml.notesSlide+xml"/>
  <Override PartName="/ppt/tags/tag160.xml" ContentType="application/vnd.openxmlformats-officedocument.presentationml.tags+xml"/>
  <Override PartName="/ppt/notesSlides/notesSlide32.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notesSlides/notesSlide33.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34.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notesSlides/notesSlide35.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36.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93"/>
  </p:notesMasterIdLst>
  <p:handoutMasterIdLst>
    <p:handoutMasterId r:id="rId94"/>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12" r:id="rId24"/>
    <p:sldId id="513" r:id="rId25"/>
    <p:sldId id="514" r:id="rId26"/>
    <p:sldId id="515" r:id="rId27"/>
    <p:sldId id="516" r:id="rId28"/>
    <p:sldId id="517" r:id="rId29"/>
    <p:sldId id="291" r:id="rId30"/>
    <p:sldId id="320" r:id="rId31"/>
    <p:sldId id="322" r:id="rId32"/>
    <p:sldId id="324" r:id="rId33"/>
    <p:sldId id="345" r:id="rId34"/>
    <p:sldId id="347" r:id="rId35"/>
    <p:sldId id="477" r:id="rId36"/>
    <p:sldId id="276" r:id="rId37"/>
    <p:sldId id="282" r:id="rId38"/>
    <p:sldId id="531" r:id="rId39"/>
    <p:sldId id="486" r:id="rId40"/>
    <p:sldId id="488" r:id="rId41"/>
    <p:sldId id="487" r:id="rId42"/>
    <p:sldId id="481" r:id="rId43"/>
    <p:sldId id="484" r:id="rId44"/>
    <p:sldId id="502" r:id="rId45"/>
    <p:sldId id="503" r:id="rId46"/>
    <p:sldId id="504" r:id="rId47"/>
    <p:sldId id="505" r:id="rId48"/>
    <p:sldId id="506" r:id="rId49"/>
    <p:sldId id="451" r:id="rId50"/>
    <p:sldId id="490" r:id="rId51"/>
    <p:sldId id="408" r:id="rId52"/>
    <p:sldId id="491" r:id="rId53"/>
    <p:sldId id="489" r:id="rId54"/>
    <p:sldId id="497" r:id="rId55"/>
    <p:sldId id="454" r:id="rId56"/>
    <p:sldId id="482" r:id="rId57"/>
    <p:sldId id="530" r:id="rId58"/>
    <p:sldId id="485" r:id="rId59"/>
    <p:sldId id="523" r:id="rId60"/>
    <p:sldId id="524" r:id="rId61"/>
    <p:sldId id="525" r:id="rId62"/>
    <p:sldId id="492" r:id="rId63"/>
    <p:sldId id="480" r:id="rId64"/>
    <p:sldId id="472" r:id="rId65"/>
    <p:sldId id="283" r:id="rId66"/>
    <p:sldId id="446" r:id="rId67"/>
    <p:sldId id="447" r:id="rId68"/>
    <p:sldId id="448" r:id="rId69"/>
    <p:sldId id="494" r:id="rId70"/>
    <p:sldId id="532" r:id="rId71"/>
    <p:sldId id="495" r:id="rId72"/>
    <p:sldId id="496" r:id="rId73"/>
    <p:sldId id="430" r:id="rId74"/>
    <p:sldId id="431" r:id="rId75"/>
    <p:sldId id="432" r:id="rId76"/>
    <p:sldId id="533" r:id="rId77"/>
    <p:sldId id="433" r:id="rId78"/>
    <p:sldId id="434" r:id="rId79"/>
    <p:sldId id="435" r:id="rId80"/>
    <p:sldId id="436" r:id="rId81"/>
    <p:sldId id="449" r:id="rId82"/>
    <p:sldId id="450" r:id="rId83"/>
    <p:sldId id="501" r:id="rId84"/>
    <p:sldId id="518" r:id="rId85"/>
    <p:sldId id="519" r:id="rId86"/>
    <p:sldId id="520" r:id="rId87"/>
    <p:sldId id="521" r:id="rId88"/>
    <p:sldId id="526" r:id="rId89"/>
    <p:sldId id="527" r:id="rId90"/>
    <p:sldId id="528" r:id="rId91"/>
    <p:sldId id="529" r:id="rId92"/>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12"/>
            <p14:sldId id="513"/>
            <p14:sldId id="514"/>
            <p14:sldId id="515"/>
            <p14:sldId id="516"/>
            <p14:sldId id="517"/>
            <p14:sldId id="291"/>
            <p14:sldId id="320"/>
            <p14:sldId id="322"/>
            <p14:sldId id="324"/>
            <p14:sldId id="345"/>
            <p14:sldId id="347"/>
            <p14:sldId id="477"/>
            <p14:sldId id="276"/>
          </p14:sldIdLst>
        </p14:section>
        <p14:section name="Collisions" id="{454D7892-67ED-4F89-A10A-B8B8BBF63EB7}">
          <p14:sldIdLst>
            <p14:sldId id="282"/>
            <p14:sldId id="531"/>
            <p14:sldId id="486"/>
            <p14:sldId id="488"/>
            <p14:sldId id="487"/>
            <p14:sldId id="481"/>
            <p14:sldId id="484"/>
            <p14:sldId id="502"/>
            <p14:sldId id="503"/>
            <p14:sldId id="504"/>
            <p14:sldId id="505"/>
            <p14:sldId id="506"/>
            <p14:sldId id="451"/>
            <p14:sldId id="490"/>
            <p14:sldId id="408"/>
            <p14:sldId id="491"/>
            <p14:sldId id="489"/>
            <p14:sldId id="497"/>
            <p14:sldId id="454"/>
            <p14:sldId id="482"/>
            <p14:sldId id="530"/>
            <p14:sldId id="485"/>
            <p14:sldId id="523"/>
            <p14:sldId id="524"/>
            <p14:sldId id="525"/>
            <p14:sldId id="492"/>
            <p14:sldId id="480"/>
            <p14:sldId id="472"/>
          </p14:sldIdLst>
        </p14:section>
        <p14:section name="Summary" id="{4745C16D-C5E1-4967-B247-65FE2AC58B7E}">
          <p14:sldIdLst>
            <p14:sldId id="283"/>
            <p14:sldId id="446"/>
            <p14:sldId id="447"/>
          </p14:sldIdLst>
        </p14:section>
        <p14:section name="Surface coverage" id="{7B1286C4-EBC6-4671-989E-A3F97FC040C4}">
          <p14:sldIdLst>
            <p14:sldId id="448"/>
            <p14:sldId id="494"/>
            <p14:sldId id="532"/>
            <p14:sldId id="495"/>
            <p14:sldId id="496"/>
            <p14:sldId id="430"/>
            <p14:sldId id="431"/>
            <p14:sldId id="432"/>
            <p14:sldId id="533"/>
            <p14:sldId id="433"/>
            <p14:sldId id="434"/>
            <p14:sldId id="435"/>
            <p14:sldId id="436"/>
            <p14:sldId id="449"/>
            <p14:sldId id="450"/>
            <p14:sldId id="501"/>
            <p14:sldId id="518"/>
            <p14:sldId id="519"/>
            <p14:sldId id="520"/>
            <p14:sldId id="521"/>
            <p14:sldId id="526"/>
            <p14:sldId id="527"/>
            <p14:sldId id="528"/>
            <p14:sldId id="52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046" autoAdjust="0"/>
    <p:restoredTop sz="95244" autoAdjust="0"/>
  </p:normalViewPr>
  <p:slideViewPr>
    <p:cSldViewPr snapToGrid="0">
      <p:cViewPr varScale="1">
        <p:scale>
          <a:sx n="84" d="100"/>
          <a:sy n="84" d="100"/>
        </p:scale>
        <p:origin x="62" y="110"/>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p:scale>
        <a:sx n="120" d="100"/>
        <a:sy n="120" d="100"/>
      </p:scale>
      <p:origin x="0" y="-17754"/>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0.wmf"/><Relationship Id="rId1" Type="http://schemas.openxmlformats.org/officeDocument/2006/relationships/image" Target="../media/image16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17/5/2018</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35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coefficient.</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36</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44</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45</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48</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50</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51</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52</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62</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63</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64</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66</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78</a:t>
            </a:fld>
            <a:endParaRPr lang="en-US"/>
          </a:p>
        </p:txBody>
      </p:sp>
    </p:spTree>
    <p:extLst>
      <p:ext uri="{BB962C8B-B14F-4D97-AF65-F5344CB8AC3E}">
        <p14:creationId xmlns:p14="http://schemas.microsoft.com/office/powerpoint/2010/main" val="1894254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FractalFlocModel.xmcd</a:t>
            </a:r>
            <a:r>
              <a:rPr lang="en-US" baseline="0" dirty="0"/>
              <a:t> (Mathcad 15 files)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80</a:t>
            </a:fld>
            <a:endParaRPr lang="en-US"/>
          </a:p>
        </p:txBody>
      </p:sp>
    </p:spTree>
    <p:extLst>
      <p:ext uri="{BB962C8B-B14F-4D97-AF65-F5344CB8AC3E}">
        <p14:creationId xmlns:p14="http://schemas.microsoft.com/office/powerpoint/2010/main" val="2163200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89</a:t>
            </a:fld>
            <a:endParaRPr lang="en-US"/>
          </a:p>
        </p:txBody>
      </p:sp>
    </p:spTree>
    <p:extLst>
      <p:ext uri="{BB962C8B-B14F-4D97-AF65-F5344CB8AC3E}">
        <p14:creationId xmlns:p14="http://schemas.microsoft.com/office/powerpoint/2010/main" val="2469058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err="1">
                <a:solidFill>
                  <a:schemeClr val="tx1"/>
                </a:solidFill>
                <a:effectLst/>
                <a:latin typeface="Arial" charset="0"/>
                <a:ea typeface="+mn-ea"/>
                <a:cs typeface="+mn-cs"/>
              </a:rPr>
              <a:t>Ariane</a:t>
            </a:r>
            <a:r>
              <a:rPr lang="en-US" sz="1200" b="1" kern="1200" dirty="0">
                <a:solidFill>
                  <a:schemeClr val="tx1"/>
                </a:solidFill>
                <a:effectLst/>
                <a:latin typeface="Arial" charset="0"/>
                <a:ea typeface="+mn-ea"/>
                <a:cs typeface="+mn-cs"/>
              </a:rPr>
              <a:t> Walker-Horn &lt;avw27@cornell.edu&gt; 2015</a:t>
            </a: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3.xml"/><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8"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slide" Target="slide67.xml"/><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7.xml"/><Relationship Id="rId5" Type="http://schemas.openxmlformats.org/officeDocument/2006/relationships/image" Target="../media/image44.png"/><Relationship Id="rId4" Type="http://schemas.openxmlformats.org/officeDocument/2006/relationships/image" Target="../media/image43.wmf"/></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20.xml"/><Relationship Id="rId7" Type="http://schemas.openxmlformats.org/officeDocument/2006/relationships/image" Target="../media/image45.png"/><Relationship Id="rId12" Type="http://schemas.openxmlformats.org/officeDocument/2006/relationships/image" Target="../media/image48.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12.xml"/><Relationship Id="rId11" Type="http://schemas.openxmlformats.org/officeDocument/2006/relationships/image" Target="../media/image44.png"/><Relationship Id="rId5" Type="http://schemas.openxmlformats.org/officeDocument/2006/relationships/tags" Target="../tags/tag22.xml"/><Relationship Id="rId10" Type="http://schemas.openxmlformats.org/officeDocument/2006/relationships/image" Target="../media/image47.png"/><Relationship Id="rId4" Type="http://schemas.openxmlformats.org/officeDocument/2006/relationships/tags" Target="../tags/tag21.xml"/><Relationship Id="rId9" Type="http://schemas.openxmlformats.org/officeDocument/2006/relationships/image" Target="../media/image460.png"/></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12.xml"/><Relationship Id="rId7" Type="http://schemas.openxmlformats.org/officeDocument/2006/relationships/image" Target="../media/image50.w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49.wmf"/><Relationship Id="rId5" Type="http://schemas.openxmlformats.org/officeDocument/2006/relationships/image" Target="../media/image47.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hyperlink" Target="../Polls/FM.pptx#-1,1,flocsedvelocity"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57.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tags" Target="../tags/tag26.xml"/><Relationship Id="rId16" Type="http://schemas.openxmlformats.org/officeDocument/2006/relationships/image" Target="../media/image60.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55.png"/><Relationship Id="rId5" Type="http://schemas.openxmlformats.org/officeDocument/2006/relationships/tags" Target="../tags/tag29.xml"/><Relationship Id="rId15" Type="http://schemas.openxmlformats.org/officeDocument/2006/relationships/image" Target="../media/image59.png"/><Relationship Id="rId10" Type="http://schemas.openxmlformats.org/officeDocument/2006/relationships/image" Target="../media/image54.wmf"/><Relationship Id="rId4" Type="http://schemas.openxmlformats.org/officeDocument/2006/relationships/tags" Target="../tags/tag28.xml"/><Relationship Id="rId9" Type="http://schemas.openxmlformats.org/officeDocument/2006/relationships/notesSlide" Target="../notesSlides/notesSlide19.xml"/><Relationship Id="rId1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64.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67.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6.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36.xml"/><Relationship Id="rId7" Type="http://schemas.openxmlformats.org/officeDocument/2006/relationships/image" Target="../media/image69.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68.png"/><Relationship Id="rId5" Type="http://schemas.openxmlformats.org/officeDocument/2006/relationships/notesSlide" Target="../notesSlides/notesSlide21.xml"/><Relationship Id="rId4"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74.png"/><Relationship Id="rId3" Type="http://schemas.openxmlformats.org/officeDocument/2006/relationships/tags" Target="../tags/tag39.xml"/><Relationship Id="rId7" Type="http://schemas.openxmlformats.org/officeDocument/2006/relationships/slideLayout" Target="../slideLayouts/slideLayout9.xml"/><Relationship Id="rId12" Type="http://schemas.openxmlformats.org/officeDocument/2006/relationships/image" Target="../media/image73.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72.png"/><Relationship Id="rId5" Type="http://schemas.openxmlformats.org/officeDocument/2006/relationships/tags" Target="../tags/tag41.xml"/><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tags" Target="../tags/tag40.xml"/><Relationship Id="rId9" Type="http://schemas.openxmlformats.org/officeDocument/2006/relationships/image" Target="../media/image54.wmf"/><Relationship Id="rId14" Type="http://schemas.openxmlformats.org/officeDocument/2006/relationships/image" Target="../media/image75.png"/></Relationships>
</file>

<file path=ppt/slides/_rels/slide44.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image" Target="../media/image77.png"/><Relationship Id="rId26" Type="http://schemas.openxmlformats.org/officeDocument/2006/relationships/image" Target="../media/image85.png"/><Relationship Id="rId3" Type="http://schemas.openxmlformats.org/officeDocument/2006/relationships/tags" Target="../tags/tag45.xml"/><Relationship Id="rId21" Type="http://schemas.openxmlformats.org/officeDocument/2006/relationships/image" Target="../media/image80.png"/><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image" Target="../media/image59.png"/><Relationship Id="rId25" Type="http://schemas.openxmlformats.org/officeDocument/2006/relationships/image" Target="../media/image84.png"/><Relationship Id="rId2" Type="http://schemas.openxmlformats.org/officeDocument/2006/relationships/tags" Target="../tags/tag44.xml"/><Relationship Id="rId16" Type="http://schemas.openxmlformats.org/officeDocument/2006/relationships/notesSlide" Target="../notesSlides/notesSlide23.xml"/><Relationship Id="rId20" Type="http://schemas.openxmlformats.org/officeDocument/2006/relationships/image" Target="../media/image79.png"/><Relationship Id="rId29" Type="http://schemas.openxmlformats.org/officeDocument/2006/relationships/image" Target="../media/image88.pn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24" Type="http://schemas.openxmlformats.org/officeDocument/2006/relationships/image" Target="../media/image83.png"/><Relationship Id="rId5" Type="http://schemas.openxmlformats.org/officeDocument/2006/relationships/tags" Target="../tags/tag47.xml"/><Relationship Id="rId15" Type="http://schemas.openxmlformats.org/officeDocument/2006/relationships/slideLayout" Target="../slideLayouts/slideLayout12.xml"/><Relationship Id="rId23" Type="http://schemas.openxmlformats.org/officeDocument/2006/relationships/image" Target="../media/image82.png"/><Relationship Id="rId28" Type="http://schemas.openxmlformats.org/officeDocument/2006/relationships/image" Target="../media/image87.png"/><Relationship Id="rId10" Type="http://schemas.openxmlformats.org/officeDocument/2006/relationships/tags" Target="../tags/tag52.xml"/><Relationship Id="rId19" Type="http://schemas.openxmlformats.org/officeDocument/2006/relationships/image" Target="../media/image78.png"/><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image" Target="../media/image81.png"/><Relationship Id="rId27" Type="http://schemas.openxmlformats.org/officeDocument/2006/relationships/image" Target="../media/image86.png"/><Relationship Id="rId30" Type="http://schemas.openxmlformats.org/officeDocument/2006/relationships/image" Target="../media/image89.png"/></Relationships>
</file>

<file path=ppt/slides/_rels/slide45.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slideLayout" Target="../slideLayouts/slideLayout12.xml"/><Relationship Id="rId18" Type="http://schemas.openxmlformats.org/officeDocument/2006/relationships/image" Target="../media/image91.png"/><Relationship Id="rId26" Type="http://schemas.openxmlformats.org/officeDocument/2006/relationships/image" Target="../media/image97.png"/><Relationship Id="rId3" Type="http://schemas.openxmlformats.org/officeDocument/2006/relationships/tags" Target="../tags/tag58.xml"/><Relationship Id="rId21" Type="http://schemas.openxmlformats.org/officeDocument/2006/relationships/image" Target="../media/image92.png"/><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image" Target="../media/image102.png"/><Relationship Id="rId25" Type="http://schemas.openxmlformats.org/officeDocument/2006/relationships/image" Target="../media/image96.png"/><Relationship Id="rId2" Type="http://schemas.openxmlformats.org/officeDocument/2006/relationships/tags" Target="../tags/tag57.xml"/><Relationship Id="rId16" Type="http://schemas.openxmlformats.org/officeDocument/2006/relationships/image" Target="../media/image90.wmf"/><Relationship Id="rId20" Type="http://schemas.openxmlformats.org/officeDocument/2006/relationships/image" Target="../media/image86.png"/><Relationship Id="rId1" Type="http://schemas.openxmlformats.org/officeDocument/2006/relationships/vmlDrawing" Target="../drawings/vmlDrawing3.vml"/><Relationship Id="rId6" Type="http://schemas.openxmlformats.org/officeDocument/2006/relationships/tags" Target="../tags/tag61.xml"/><Relationship Id="rId11" Type="http://schemas.openxmlformats.org/officeDocument/2006/relationships/tags" Target="../tags/tag66.xml"/><Relationship Id="rId24" Type="http://schemas.openxmlformats.org/officeDocument/2006/relationships/image" Target="../media/image95.png"/><Relationship Id="rId5" Type="http://schemas.openxmlformats.org/officeDocument/2006/relationships/tags" Target="../tags/tag60.xml"/><Relationship Id="rId15" Type="http://schemas.openxmlformats.org/officeDocument/2006/relationships/oleObject" Target="../embeddings/oleObject4.bin"/><Relationship Id="rId23" Type="http://schemas.openxmlformats.org/officeDocument/2006/relationships/image" Target="../media/image94.png"/><Relationship Id="rId28" Type="http://schemas.openxmlformats.org/officeDocument/2006/relationships/image" Target="../media/image98.png"/><Relationship Id="rId10" Type="http://schemas.openxmlformats.org/officeDocument/2006/relationships/tags" Target="../tags/tag65.xml"/><Relationship Id="rId19" Type="http://schemas.openxmlformats.org/officeDocument/2006/relationships/image" Target="../media/image85.png"/><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notesSlide" Target="../notesSlides/notesSlide24.xml"/><Relationship Id="rId22" Type="http://schemas.openxmlformats.org/officeDocument/2006/relationships/image" Target="../media/image93.png"/><Relationship Id="rId27" Type="http://schemas.openxmlformats.org/officeDocument/2006/relationships/image" Target="../media/image63.png"/></Relationships>
</file>

<file path=ppt/slides/_rels/slide46.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image" Target="../media/image97.png"/><Relationship Id="rId26" Type="http://schemas.openxmlformats.org/officeDocument/2006/relationships/image" Target="../media/image63.png"/><Relationship Id="rId3" Type="http://schemas.openxmlformats.org/officeDocument/2006/relationships/tags" Target="../tags/tag70.xml"/><Relationship Id="rId21" Type="http://schemas.openxmlformats.org/officeDocument/2006/relationships/image" Target="../media/image103.png"/><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image" Target="../media/image99.png"/><Relationship Id="rId25" Type="http://schemas.openxmlformats.org/officeDocument/2006/relationships/image" Target="../media/image107.png"/><Relationship Id="rId2" Type="http://schemas.openxmlformats.org/officeDocument/2006/relationships/tags" Target="../tags/tag69.xml"/><Relationship Id="rId16" Type="http://schemas.openxmlformats.org/officeDocument/2006/relationships/image" Target="../media/image96.png"/><Relationship Id="rId20" Type="http://schemas.openxmlformats.org/officeDocument/2006/relationships/image" Target="../media/image101.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24" Type="http://schemas.openxmlformats.org/officeDocument/2006/relationships/image" Target="../media/image106.png"/><Relationship Id="rId5" Type="http://schemas.openxmlformats.org/officeDocument/2006/relationships/tags" Target="../tags/tag72.xml"/><Relationship Id="rId15" Type="http://schemas.openxmlformats.org/officeDocument/2006/relationships/notesSlide" Target="../notesSlides/notesSlide25.xml"/><Relationship Id="rId23" Type="http://schemas.openxmlformats.org/officeDocument/2006/relationships/image" Target="../media/image105.png"/><Relationship Id="rId28" Type="http://schemas.openxmlformats.org/officeDocument/2006/relationships/image" Target="../media/image59.png"/><Relationship Id="rId10" Type="http://schemas.openxmlformats.org/officeDocument/2006/relationships/tags" Target="../tags/tag77.xml"/><Relationship Id="rId19" Type="http://schemas.openxmlformats.org/officeDocument/2006/relationships/image" Target="../media/image100.png"/><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slideLayout" Target="../slideLayouts/slideLayout12.xml"/><Relationship Id="rId22" Type="http://schemas.openxmlformats.org/officeDocument/2006/relationships/image" Target="../media/image104.png"/><Relationship Id="rId27" Type="http://schemas.openxmlformats.org/officeDocument/2006/relationships/image" Target="../media/image98.png"/></Relationships>
</file>

<file path=ppt/slides/_rels/slide47.xml.rels><?xml version="1.0" encoding="UTF-8" standalone="yes"?>
<Relationships xmlns="http://schemas.openxmlformats.org/package/2006/relationships"><Relationship Id="rId13" Type="http://schemas.openxmlformats.org/officeDocument/2006/relationships/tags" Target="../tags/tag93.xml"/><Relationship Id="rId18" Type="http://schemas.openxmlformats.org/officeDocument/2006/relationships/tags" Target="../tags/tag98.xml"/><Relationship Id="rId26" Type="http://schemas.openxmlformats.org/officeDocument/2006/relationships/image" Target="../media/image104.png"/><Relationship Id="rId39" Type="http://schemas.openxmlformats.org/officeDocument/2006/relationships/image" Target="../media/image117.png"/><Relationship Id="rId21" Type="http://schemas.openxmlformats.org/officeDocument/2006/relationships/tags" Target="../tags/tag101.xml"/><Relationship Id="rId34" Type="http://schemas.openxmlformats.org/officeDocument/2006/relationships/image" Target="../media/image112.png"/><Relationship Id="rId42" Type="http://schemas.openxmlformats.org/officeDocument/2006/relationships/image" Target="../media/image119.png"/><Relationship Id="rId47" Type="http://schemas.openxmlformats.org/officeDocument/2006/relationships/image" Target="../media/image124.png"/><Relationship Id="rId7" Type="http://schemas.openxmlformats.org/officeDocument/2006/relationships/tags" Target="../tags/tag87.xml"/><Relationship Id="rId2" Type="http://schemas.openxmlformats.org/officeDocument/2006/relationships/tags" Target="../tags/tag82.xml"/><Relationship Id="rId16" Type="http://schemas.openxmlformats.org/officeDocument/2006/relationships/tags" Target="../tags/tag96.xml"/><Relationship Id="rId29" Type="http://schemas.openxmlformats.org/officeDocument/2006/relationships/image" Target="../media/image98.png"/><Relationship Id="rId11" Type="http://schemas.openxmlformats.org/officeDocument/2006/relationships/tags" Target="../tags/tag91.xml"/><Relationship Id="rId24" Type="http://schemas.openxmlformats.org/officeDocument/2006/relationships/tags" Target="../tags/tag104.xml"/><Relationship Id="rId32" Type="http://schemas.openxmlformats.org/officeDocument/2006/relationships/image" Target="../media/image110.png"/><Relationship Id="rId37" Type="http://schemas.openxmlformats.org/officeDocument/2006/relationships/image" Target="../media/image115.png"/><Relationship Id="rId40" Type="http://schemas.openxmlformats.org/officeDocument/2006/relationships/image" Target="../media/image107.png"/><Relationship Id="rId45" Type="http://schemas.openxmlformats.org/officeDocument/2006/relationships/image" Target="../media/image122.png"/><Relationship Id="rId5" Type="http://schemas.openxmlformats.org/officeDocument/2006/relationships/tags" Target="../tags/tag85.xml"/><Relationship Id="rId15" Type="http://schemas.openxmlformats.org/officeDocument/2006/relationships/tags" Target="../tags/tag95.xml"/><Relationship Id="rId23" Type="http://schemas.openxmlformats.org/officeDocument/2006/relationships/tags" Target="../tags/tag103.xml"/><Relationship Id="rId28" Type="http://schemas.openxmlformats.org/officeDocument/2006/relationships/image" Target="../media/image63.png"/><Relationship Id="rId36" Type="http://schemas.openxmlformats.org/officeDocument/2006/relationships/image" Target="../media/image114.png"/><Relationship Id="rId49" Type="http://schemas.openxmlformats.org/officeDocument/2006/relationships/image" Target="../media/image126.png"/><Relationship Id="rId10" Type="http://schemas.openxmlformats.org/officeDocument/2006/relationships/tags" Target="../tags/tag90.xml"/><Relationship Id="rId19" Type="http://schemas.openxmlformats.org/officeDocument/2006/relationships/tags" Target="../tags/tag99.xml"/><Relationship Id="rId31" Type="http://schemas.openxmlformats.org/officeDocument/2006/relationships/image" Target="../media/image109.png"/><Relationship Id="rId44" Type="http://schemas.openxmlformats.org/officeDocument/2006/relationships/image" Target="../media/image121.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tags" Target="../tags/tag94.xml"/><Relationship Id="rId22" Type="http://schemas.openxmlformats.org/officeDocument/2006/relationships/tags" Target="../tags/tag102.xml"/><Relationship Id="rId27" Type="http://schemas.openxmlformats.org/officeDocument/2006/relationships/image" Target="../media/image105.png"/><Relationship Id="rId30" Type="http://schemas.openxmlformats.org/officeDocument/2006/relationships/image" Target="../media/image108.png"/><Relationship Id="rId35" Type="http://schemas.openxmlformats.org/officeDocument/2006/relationships/image" Target="../media/image113.png"/><Relationship Id="rId43" Type="http://schemas.openxmlformats.org/officeDocument/2006/relationships/image" Target="../media/image120.png"/><Relationship Id="rId48" Type="http://schemas.openxmlformats.org/officeDocument/2006/relationships/image" Target="../media/image125.png"/><Relationship Id="rId8" Type="http://schemas.openxmlformats.org/officeDocument/2006/relationships/tags" Target="../tags/tag88.xml"/><Relationship Id="rId3" Type="http://schemas.openxmlformats.org/officeDocument/2006/relationships/tags" Target="../tags/tag83.xml"/><Relationship Id="rId12" Type="http://schemas.openxmlformats.org/officeDocument/2006/relationships/tags" Target="../tags/tag92.xml"/><Relationship Id="rId17" Type="http://schemas.openxmlformats.org/officeDocument/2006/relationships/tags" Target="../tags/tag97.xml"/><Relationship Id="rId25" Type="http://schemas.openxmlformats.org/officeDocument/2006/relationships/slideLayout" Target="../slideLayouts/slideLayout12.xml"/><Relationship Id="rId33" Type="http://schemas.openxmlformats.org/officeDocument/2006/relationships/image" Target="../media/image111.png"/><Relationship Id="rId38" Type="http://schemas.openxmlformats.org/officeDocument/2006/relationships/image" Target="../media/image116.png"/><Relationship Id="rId46" Type="http://schemas.openxmlformats.org/officeDocument/2006/relationships/image" Target="../media/image123.png"/><Relationship Id="rId20" Type="http://schemas.openxmlformats.org/officeDocument/2006/relationships/tags" Target="../tags/tag100.xml"/><Relationship Id="rId41" Type="http://schemas.openxmlformats.org/officeDocument/2006/relationships/image" Target="../media/image118.png"/><Relationship Id="rId1" Type="http://schemas.openxmlformats.org/officeDocument/2006/relationships/tags" Target="../tags/tag81.xml"/><Relationship Id="rId6" Type="http://schemas.openxmlformats.org/officeDocument/2006/relationships/tags" Target="../tags/tag8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image" Target="../media/image127.png"/><Relationship Id="rId18" Type="http://schemas.openxmlformats.org/officeDocument/2006/relationships/image" Target="../media/image59.png"/><Relationship Id="rId3" Type="http://schemas.openxmlformats.org/officeDocument/2006/relationships/tags" Target="../tags/tag107.xml"/><Relationship Id="rId21" Type="http://schemas.openxmlformats.org/officeDocument/2006/relationships/image" Target="../media/image134.png"/><Relationship Id="rId7" Type="http://schemas.openxmlformats.org/officeDocument/2006/relationships/tags" Target="../tags/tag111.xml"/><Relationship Id="rId12" Type="http://schemas.openxmlformats.org/officeDocument/2006/relationships/slideLayout" Target="../slideLayouts/slideLayout9.xml"/><Relationship Id="rId17" Type="http://schemas.openxmlformats.org/officeDocument/2006/relationships/image" Target="../media/image131.png"/><Relationship Id="rId2" Type="http://schemas.openxmlformats.org/officeDocument/2006/relationships/tags" Target="../tags/tag106.xml"/><Relationship Id="rId16" Type="http://schemas.openxmlformats.org/officeDocument/2006/relationships/image" Target="../media/image130.png"/><Relationship Id="rId20" Type="http://schemas.openxmlformats.org/officeDocument/2006/relationships/image" Target="../media/image133.png"/><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image" Target="../media/image129.png"/><Relationship Id="rId23" Type="http://schemas.openxmlformats.org/officeDocument/2006/relationships/image" Target="../media/image136.png"/><Relationship Id="rId10" Type="http://schemas.openxmlformats.org/officeDocument/2006/relationships/tags" Target="../tags/tag114.xml"/><Relationship Id="rId19" Type="http://schemas.openxmlformats.org/officeDocument/2006/relationships/image" Target="../media/image132.png"/><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image" Target="../media/image128.png"/><Relationship Id="rId22" Type="http://schemas.openxmlformats.org/officeDocument/2006/relationships/image" Target="../media/image1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37.tif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38.jpeg"/></Relationships>
</file>

<file path=ppt/slides/_rels/slide5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slideLayout" Target="../slideLayouts/slideLayout12.xml"/><Relationship Id="rId7" Type="http://schemas.openxmlformats.org/officeDocument/2006/relationships/image" Target="../media/image98.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1270.png"/><Relationship Id="rId5" Type="http://schemas.openxmlformats.org/officeDocument/2006/relationships/image" Target="../media/image139.png"/><Relationship Id="rId4" Type="http://schemas.openxmlformats.org/officeDocument/2006/relationships/notesSlide" Target="../notesSlides/notesSlide28.xml"/></Relationships>
</file>

<file path=ppt/slides/_rels/slide52.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slideLayout" Target="../slideLayouts/slideLayout12.xml"/><Relationship Id="rId7" Type="http://schemas.openxmlformats.org/officeDocument/2006/relationships/image" Target="../media/image63.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1300.png"/><Relationship Id="rId5" Type="http://schemas.openxmlformats.org/officeDocument/2006/relationships/image" Target="../media/image141.png"/><Relationship Id="rId4"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tags" Target="../tags/tag122.xml"/><Relationship Id="rId7" Type="http://schemas.openxmlformats.org/officeDocument/2006/relationships/image" Target="../media/image7.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 Target="slide67.xml"/><Relationship Id="rId11" Type="http://schemas.openxmlformats.org/officeDocument/2006/relationships/image" Target="../media/image8.png"/><Relationship Id="rId5" Type="http://schemas.openxmlformats.org/officeDocument/2006/relationships/slideLayout" Target="../slideLayouts/slideLayout12.xml"/><Relationship Id="rId10" Type="http://schemas.openxmlformats.org/officeDocument/2006/relationships/image" Target="../media/image63.png"/><Relationship Id="rId4" Type="http://schemas.openxmlformats.org/officeDocument/2006/relationships/tags" Target="../tags/tag123.xml"/><Relationship Id="rId9" Type="http://schemas.openxmlformats.org/officeDocument/2006/relationships/image" Target="../media/image144.png"/></Relationships>
</file>

<file path=ppt/slides/_rels/slide55.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tags" Target="../tags/tag136.xml"/><Relationship Id="rId18" Type="http://schemas.openxmlformats.org/officeDocument/2006/relationships/image" Target="../media/image111.png"/><Relationship Id="rId26" Type="http://schemas.openxmlformats.org/officeDocument/2006/relationships/image" Target="../media/image151.png"/><Relationship Id="rId3" Type="http://schemas.openxmlformats.org/officeDocument/2006/relationships/tags" Target="../tags/tag126.xml"/><Relationship Id="rId21" Type="http://schemas.openxmlformats.org/officeDocument/2006/relationships/image" Target="../media/image146.png"/><Relationship Id="rId7" Type="http://schemas.openxmlformats.org/officeDocument/2006/relationships/tags" Target="../tags/tag130.xml"/><Relationship Id="rId12" Type="http://schemas.openxmlformats.org/officeDocument/2006/relationships/tags" Target="../tags/tag135.xml"/><Relationship Id="rId17" Type="http://schemas.openxmlformats.org/officeDocument/2006/relationships/image" Target="../media/image59.png"/><Relationship Id="rId25" Type="http://schemas.openxmlformats.org/officeDocument/2006/relationships/image" Target="../media/image150.png"/><Relationship Id="rId2" Type="http://schemas.openxmlformats.org/officeDocument/2006/relationships/tags" Target="../tags/tag125.xml"/><Relationship Id="rId16" Type="http://schemas.openxmlformats.org/officeDocument/2006/relationships/image" Target="../media/image98.png"/><Relationship Id="rId20" Type="http://schemas.openxmlformats.org/officeDocument/2006/relationships/image" Target="../media/image145.png"/><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tags" Target="../tags/tag134.xml"/><Relationship Id="rId24" Type="http://schemas.openxmlformats.org/officeDocument/2006/relationships/image" Target="../media/image149.png"/><Relationship Id="rId5" Type="http://schemas.openxmlformats.org/officeDocument/2006/relationships/tags" Target="../tags/tag128.xml"/><Relationship Id="rId15" Type="http://schemas.openxmlformats.org/officeDocument/2006/relationships/image" Target="../media/image63.png"/><Relationship Id="rId23" Type="http://schemas.openxmlformats.org/officeDocument/2006/relationships/image" Target="../media/image148.png"/><Relationship Id="rId10" Type="http://schemas.openxmlformats.org/officeDocument/2006/relationships/tags" Target="../tags/tag133.xml"/><Relationship Id="rId19" Type="http://schemas.openxmlformats.org/officeDocument/2006/relationships/image" Target="../media/image112.png"/><Relationship Id="rId4" Type="http://schemas.openxmlformats.org/officeDocument/2006/relationships/tags" Target="../tags/tag127.xml"/><Relationship Id="rId9" Type="http://schemas.openxmlformats.org/officeDocument/2006/relationships/tags" Target="../tags/tag132.xml"/><Relationship Id="rId14" Type="http://schemas.openxmlformats.org/officeDocument/2006/relationships/slideLayout" Target="../slideLayouts/slideLayout12.xml"/><Relationship Id="rId22" Type="http://schemas.openxmlformats.org/officeDocument/2006/relationships/image" Target="../media/image147.png"/><Relationship Id="rId27" Type="http://schemas.openxmlformats.org/officeDocument/2006/relationships/image" Target="../media/image152.png"/></Relationships>
</file>

<file path=ppt/slides/_rels/slide56.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5.png"/><Relationship Id="rId3" Type="http://schemas.openxmlformats.org/officeDocument/2006/relationships/tags" Target="../tags/tag139.xml"/><Relationship Id="rId7" Type="http://schemas.openxmlformats.org/officeDocument/2006/relationships/slideLayout" Target="../slideLayouts/slideLayout12.xml"/><Relationship Id="rId12" Type="http://schemas.openxmlformats.org/officeDocument/2006/relationships/image" Target="../media/image154.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image" Target="../media/image108.png"/><Relationship Id="rId5" Type="http://schemas.openxmlformats.org/officeDocument/2006/relationships/tags" Target="../tags/tag141.xml"/><Relationship Id="rId10" Type="http://schemas.openxmlformats.org/officeDocument/2006/relationships/image" Target="../media/image59.png"/><Relationship Id="rId4" Type="http://schemas.openxmlformats.org/officeDocument/2006/relationships/tags" Target="../tags/tag140.xml"/><Relationship Id="rId9" Type="http://schemas.openxmlformats.org/officeDocument/2006/relationships/image" Target="../media/image149.png"/></Relationships>
</file>

<file path=ppt/slides/_rels/slide5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tags" Target="../tags/tag144.xml"/><Relationship Id="rId7" Type="http://schemas.openxmlformats.org/officeDocument/2006/relationships/image" Target="../media/image156.wmf"/><Relationship Id="rId2" Type="http://schemas.openxmlformats.org/officeDocument/2006/relationships/tags" Target="../tags/tag143.xml"/><Relationship Id="rId1" Type="http://schemas.openxmlformats.org/officeDocument/2006/relationships/vmlDrawing" Target="../drawings/vmlDrawing4.vml"/><Relationship Id="rId6" Type="http://schemas.openxmlformats.org/officeDocument/2006/relationships/oleObject" Target="file:///C:\Users\mw24\Google%20Drive\Mathcad%2015%20files\Flocculation%20model%20diameter%20vs%20particle%20spacing.xmcd\Selection%20107%20655%20533%201062" TargetMode="External"/><Relationship Id="rId5" Type="http://schemas.openxmlformats.org/officeDocument/2006/relationships/slideLayout" Target="../slideLayouts/slideLayout12.xml"/><Relationship Id="rId10" Type="http://schemas.openxmlformats.org/officeDocument/2006/relationships/image" Target="../media/image157.png"/><Relationship Id="rId4" Type="http://schemas.openxmlformats.org/officeDocument/2006/relationships/tags" Target="../tags/tag145.xml"/><Relationship Id="rId9" Type="http://schemas.openxmlformats.org/officeDocument/2006/relationships/image" Target="../media/image86.png"/></Relationships>
</file>

<file path=ppt/slides/_rels/slide5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tags" Target="../tags/tag148.xml"/><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slideLayout" Target="../slideLayouts/slideLayout12.xml"/><Relationship Id="rId11" Type="http://schemas.openxmlformats.org/officeDocument/2006/relationships/image" Target="../media/image162.png"/><Relationship Id="rId5" Type="http://schemas.openxmlformats.org/officeDocument/2006/relationships/tags" Target="../tags/tag150.xml"/><Relationship Id="rId10" Type="http://schemas.openxmlformats.org/officeDocument/2006/relationships/image" Target="../media/image161.png"/><Relationship Id="rId4" Type="http://schemas.openxmlformats.org/officeDocument/2006/relationships/tags" Target="../tags/tag149.xml"/><Relationship Id="rId9" Type="http://schemas.openxmlformats.org/officeDocument/2006/relationships/image" Target="../media/image160.png"/></Relationships>
</file>

<file path=ppt/slides/_rels/slide5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tags" Target="../tags/tag153.xml"/><Relationship Id="rId7" Type="http://schemas.openxmlformats.org/officeDocument/2006/relationships/image" Target="../media/image165.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164.png"/><Relationship Id="rId11" Type="http://schemas.openxmlformats.org/officeDocument/2006/relationships/image" Target="../media/image168.png"/><Relationship Id="rId5" Type="http://schemas.openxmlformats.org/officeDocument/2006/relationships/slideLayout" Target="../slideLayouts/slideLayout12.xml"/><Relationship Id="rId10" Type="http://schemas.openxmlformats.org/officeDocument/2006/relationships/image" Target="../media/image167.png"/><Relationship Id="rId4" Type="http://schemas.openxmlformats.org/officeDocument/2006/relationships/tags" Target="../tags/tag154.xml"/><Relationship Id="rId9" Type="http://schemas.openxmlformats.org/officeDocument/2006/relationships/image" Target="../media/image163.png"/></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9.xml"/><Relationship Id="rId1" Type="http://schemas.openxmlformats.org/officeDocument/2006/relationships/tags" Target="../tags/tag155.xml"/></Relationships>
</file>

<file path=ppt/slides/_rels/slide62.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157.xml"/><Relationship Id="rId7" Type="http://schemas.openxmlformats.org/officeDocument/2006/relationships/image" Target="../media/image169.wmf"/><Relationship Id="rId2" Type="http://schemas.openxmlformats.org/officeDocument/2006/relationships/tags" Target="../tags/tag156.xml"/><Relationship Id="rId1" Type="http://schemas.openxmlformats.org/officeDocument/2006/relationships/vmlDrawing" Target="../drawings/vmlDrawing5.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172.png"/><Relationship Id="rId5" Type="http://schemas.openxmlformats.org/officeDocument/2006/relationships/notesSlide" Target="../notesSlides/notesSlide30.xml"/><Relationship Id="rId10" Type="http://schemas.openxmlformats.org/officeDocument/2006/relationships/image" Target="../media/image171.png"/><Relationship Id="rId4" Type="http://schemas.openxmlformats.org/officeDocument/2006/relationships/slideLayout" Target="../slideLayouts/slideLayout12.xml"/><Relationship Id="rId9" Type="http://schemas.openxmlformats.org/officeDocument/2006/relationships/image" Target="../media/image170.wmf"/></Relationships>
</file>

<file path=ppt/slides/_rels/slide63.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38.png"/><Relationship Id="rId12" Type="http://schemas.openxmlformats.org/officeDocument/2006/relationships/image" Target="../media/image174.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90.png"/><Relationship Id="rId11" Type="http://schemas.openxmlformats.org/officeDocument/2006/relationships/image" Target="../media/image173.png"/><Relationship Id="rId10" Type="http://schemas.openxmlformats.org/officeDocument/2006/relationships/image" Target="../media/image1540.png"/><Relationship Id="rId4" Type="http://schemas.openxmlformats.org/officeDocument/2006/relationships/notesSlide" Target="../notesSlides/notesSlide31.xml"/><Relationship Id="rId9" Type="http://schemas.openxmlformats.org/officeDocument/2006/relationships/image" Target="../media/image153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tags" Target="../tags/tag160.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8.png"/><Relationship Id="rId5" Type="http://schemas.openxmlformats.org/officeDocument/2006/relationships/image" Target="../media/image149.png"/><Relationship Id="rId4" Type="http://schemas.openxmlformats.org/officeDocument/2006/relationships/notesSlide" Target="../notesSlides/notesSlide33.xml"/></Relationships>
</file>

<file path=ppt/slides/_rels/slide6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9.xml"/><Relationship Id="rId1" Type="http://schemas.openxmlformats.org/officeDocument/2006/relationships/tags" Target="../tags/tag163.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80.png"/><Relationship Id="rId3" Type="http://schemas.openxmlformats.org/officeDocument/2006/relationships/tags" Target="../tags/tag166.xml"/><Relationship Id="rId7" Type="http://schemas.openxmlformats.org/officeDocument/2006/relationships/tags" Target="../tags/tag170.xml"/><Relationship Id="rId12" Type="http://schemas.openxmlformats.org/officeDocument/2006/relationships/image" Target="../media/image179.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11" Type="http://schemas.openxmlformats.org/officeDocument/2006/relationships/image" Target="../media/image178.png"/><Relationship Id="rId5" Type="http://schemas.openxmlformats.org/officeDocument/2006/relationships/tags" Target="../tags/tag168.xml"/><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tags" Target="../tags/tag167.xml"/><Relationship Id="rId9" Type="http://schemas.openxmlformats.org/officeDocument/2006/relationships/image" Target="../media/image176.png"/><Relationship Id="rId14" Type="http://schemas.openxmlformats.org/officeDocument/2006/relationships/image" Target="../media/image181.png"/></Relationships>
</file>

<file path=ppt/slides/_rels/slide69.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tags" Target="../tags/tag173.xml"/><Relationship Id="rId7" Type="http://schemas.openxmlformats.org/officeDocument/2006/relationships/image" Target="../media/image183.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slideLayout" Target="../slideLayouts/slideLayout12.xml"/><Relationship Id="rId11" Type="http://schemas.openxmlformats.org/officeDocument/2006/relationships/image" Target="../media/image187.png"/><Relationship Id="rId5" Type="http://schemas.openxmlformats.org/officeDocument/2006/relationships/tags" Target="../tags/tag175.xml"/><Relationship Id="rId10" Type="http://schemas.openxmlformats.org/officeDocument/2006/relationships/image" Target="../media/image186.png"/><Relationship Id="rId4" Type="http://schemas.openxmlformats.org/officeDocument/2006/relationships/tags" Target="../tags/tag174.xml"/><Relationship Id="rId9" Type="http://schemas.openxmlformats.org/officeDocument/2006/relationships/image" Target="../media/image18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image" Target="../media/image189.png"/><Relationship Id="rId4" Type="http://schemas.openxmlformats.org/officeDocument/2006/relationships/image" Target="../media/image188.png"/></Relationships>
</file>

<file path=ppt/slides/_rels/slide7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Layout" Target="../slideLayouts/slideLayout12.xml"/><Relationship Id="rId1" Type="http://schemas.openxmlformats.org/officeDocument/2006/relationships/tags" Target="../tags/tag178.xml"/></Relationships>
</file>

<file path=ppt/slides/_rels/slide72.xml.rels><?xml version="1.0" encoding="UTF-8" standalone="yes"?>
<Relationships xmlns="http://schemas.openxmlformats.org/package/2006/relationships"><Relationship Id="rId8" Type="http://schemas.openxmlformats.org/officeDocument/2006/relationships/tags" Target="../tags/tag186.xml"/><Relationship Id="rId13" Type="http://schemas.openxmlformats.org/officeDocument/2006/relationships/image" Target="../media/image194.png"/><Relationship Id="rId3" Type="http://schemas.openxmlformats.org/officeDocument/2006/relationships/tags" Target="../tags/tag181.xml"/><Relationship Id="rId7" Type="http://schemas.openxmlformats.org/officeDocument/2006/relationships/tags" Target="../tags/tag185.xml"/><Relationship Id="rId12" Type="http://schemas.openxmlformats.org/officeDocument/2006/relationships/image" Target="../media/image193.png"/><Relationship Id="rId17" Type="http://schemas.openxmlformats.org/officeDocument/2006/relationships/image" Target="../media/image198.png"/><Relationship Id="rId2" Type="http://schemas.openxmlformats.org/officeDocument/2006/relationships/tags" Target="../tags/tag180.xml"/><Relationship Id="rId16" Type="http://schemas.openxmlformats.org/officeDocument/2006/relationships/image" Target="../media/image197.png"/><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image" Target="../media/image192.png"/><Relationship Id="rId5" Type="http://schemas.openxmlformats.org/officeDocument/2006/relationships/tags" Target="../tags/tag183.xml"/><Relationship Id="rId15" Type="http://schemas.openxmlformats.org/officeDocument/2006/relationships/image" Target="../media/image196.png"/><Relationship Id="rId10" Type="http://schemas.openxmlformats.org/officeDocument/2006/relationships/image" Target="../media/image191.png"/><Relationship Id="rId4" Type="http://schemas.openxmlformats.org/officeDocument/2006/relationships/tags" Target="../tags/tag182.xml"/><Relationship Id="rId9" Type="http://schemas.openxmlformats.org/officeDocument/2006/relationships/slideLayout" Target="../slideLayouts/slideLayout12.xml"/><Relationship Id="rId14" Type="http://schemas.openxmlformats.org/officeDocument/2006/relationships/image" Target="../media/image195.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8.xml"/><Relationship Id="rId1" Type="http://schemas.openxmlformats.org/officeDocument/2006/relationships/tags" Target="../tags/tag187.xml"/><Relationship Id="rId5" Type="http://schemas.openxmlformats.org/officeDocument/2006/relationships/image" Target="../media/image200.png"/><Relationship Id="rId4" Type="http://schemas.openxmlformats.org/officeDocument/2006/relationships/image" Target="../media/image199.png"/></Relationships>
</file>

<file path=ppt/slides/_rels/slide74.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tags" Target="../tags/tag191.xml"/><Relationship Id="rId7" Type="http://schemas.openxmlformats.org/officeDocument/2006/relationships/image" Target="../media/image200.pn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image" Target="../media/image201.png"/><Relationship Id="rId5" Type="http://schemas.openxmlformats.org/officeDocument/2006/relationships/slideLayout" Target="../slideLayouts/slideLayout12.xml"/><Relationship Id="rId4" Type="http://schemas.openxmlformats.org/officeDocument/2006/relationships/tags" Target="../tags/tag192.xml"/><Relationship Id="rId9" Type="http://schemas.openxmlformats.org/officeDocument/2006/relationships/image" Target="../media/image196.png"/></Relationships>
</file>

<file path=ppt/slides/_rels/slide75.xml.rels><?xml version="1.0" encoding="UTF-8" standalone="yes"?>
<Relationships xmlns="http://schemas.openxmlformats.org/package/2006/relationships"><Relationship Id="rId3" Type="http://schemas.openxmlformats.org/officeDocument/2006/relationships/tags" Target="../tags/tag195.xml"/><Relationship Id="rId7" Type="http://schemas.openxmlformats.org/officeDocument/2006/relationships/image" Target="../media/image205.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3" Type="http://schemas.openxmlformats.org/officeDocument/2006/relationships/tags" Target="../tags/tag198.xml"/><Relationship Id="rId7" Type="http://schemas.openxmlformats.org/officeDocument/2006/relationships/slideLayout" Target="../slideLayouts/slideLayout12.xml"/><Relationship Id="rId12" Type="http://schemas.openxmlformats.org/officeDocument/2006/relationships/image" Target="../media/image210.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image" Target="../media/image209.png"/><Relationship Id="rId5" Type="http://schemas.openxmlformats.org/officeDocument/2006/relationships/tags" Target="../tags/tag200.xml"/><Relationship Id="rId10" Type="http://schemas.openxmlformats.org/officeDocument/2006/relationships/image" Target="../media/image208.png"/><Relationship Id="rId4" Type="http://schemas.openxmlformats.org/officeDocument/2006/relationships/tags" Target="../tags/tag199.xml"/><Relationship Id="rId9" Type="http://schemas.openxmlformats.org/officeDocument/2006/relationships/image" Target="../media/image207.pn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14.png"/><Relationship Id="rId3" Type="http://schemas.openxmlformats.org/officeDocument/2006/relationships/tags" Target="../tags/tag204.xml"/><Relationship Id="rId7" Type="http://schemas.openxmlformats.org/officeDocument/2006/relationships/tags" Target="../tags/tag208.xml"/><Relationship Id="rId12" Type="http://schemas.openxmlformats.org/officeDocument/2006/relationships/image" Target="../media/image213.png"/><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image" Target="../media/image206.png"/><Relationship Id="rId5" Type="http://schemas.openxmlformats.org/officeDocument/2006/relationships/tags" Target="../tags/tag206.xml"/><Relationship Id="rId15" Type="http://schemas.openxmlformats.org/officeDocument/2006/relationships/image" Target="../media/image216.png"/><Relationship Id="rId10" Type="http://schemas.openxmlformats.org/officeDocument/2006/relationships/image" Target="../media/image212.png"/><Relationship Id="rId4" Type="http://schemas.openxmlformats.org/officeDocument/2006/relationships/tags" Target="../tags/tag205.xml"/><Relationship Id="rId9" Type="http://schemas.openxmlformats.org/officeDocument/2006/relationships/image" Target="../media/image211.png"/><Relationship Id="rId14" Type="http://schemas.openxmlformats.org/officeDocument/2006/relationships/image" Target="../media/image215.pn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17.png"/><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image" Target="../media/image200.png"/><Relationship Id="rId2" Type="http://schemas.openxmlformats.org/officeDocument/2006/relationships/tags" Target="../tags/tag210.xml"/><Relationship Id="rId16" Type="http://schemas.openxmlformats.org/officeDocument/2006/relationships/image" Target="../media/image220.png"/><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image" Target="../media/image216.png"/><Relationship Id="rId5" Type="http://schemas.openxmlformats.org/officeDocument/2006/relationships/tags" Target="../tags/tag213.xml"/><Relationship Id="rId15" Type="http://schemas.openxmlformats.org/officeDocument/2006/relationships/image" Target="../media/image219.png"/><Relationship Id="rId10" Type="http://schemas.openxmlformats.org/officeDocument/2006/relationships/image" Target="../media/image204.png"/><Relationship Id="rId4" Type="http://schemas.openxmlformats.org/officeDocument/2006/relationships/tags" Target="../tags/tag212.xml"/><Relationship Id="rId9" Type="http://schemas.openxmlformats.org/officeDocument/2006/relationships/notesSlide" Target="../notesSlides/notesSlide34.xml"/><Relationship Id="rId14" Type="http://schemas.openxmlformats.org/officeDocument/2006/relationships/image" Target="../media/image218.png"/></Relationships>
</file>

<file path=ppt/slides/_rels/slide79.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tags" Target="../tags/tag218.xml"/><Relationship Id="rId7" Type="http://schemas.openxmlformats.org/officeDocument/2006/relationships/image" Target="../media/image220.png"/><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slideLayout" Target="../slideLayouts/slideLayout12.xml"/><Relationship Id="rId11" Type="http://schemas.openxmlformats.org/officeDocument/2006/relationships/image" Target="../media/image224.png"/><Relationship Id="rId5" Type="http://schemas.openxmlformats.org/officeDocument/2006/relationships/tags" Target="../tags/tag220.xml"/><Relationship Id="rId10" Type="http://schemas.openxmlformats.org/officeDocument/2006/relationships/image" Target="../media/image223.png"/><Relationship Id="rId4" Type="http://schemas.openxmlformats.org/officeDocument/2006/relationships/tags" Target="../tags/tag219.xml"/><Relationship Id="rId9" Type="http://schemas.openxmlformats.org/officeDocument/2006/relationships/image" Target="../media/image222.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225.wmf"/><Relationship Id="rId4" Type="http://schemas.openxmlformats.org/officeDocument/2006/relationships/oleObject" Target="file:///C:\Users\mw24\Google%20Drive\Mathcad%2015%20files\FractalFlocModel.xmcd\Selection%2067%205067%20461%205346"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226.em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8" Type="http://schemas.openxmlformats.org/officeDocument/2006/relationships/tags" Target="../tags/tag228.xml"/><Relationship Id="rId13" Type="http://schemas.openxmlformats.org/officeDocument/2006/relationships/image" Target="../media/image229.png"/><Relationship Id="rId18" Type="http://schemas.openxmlformats.org/officeDocument/2006/relationships/image" Target="../media/image234.png"/><Relationship Id="rId3" Type="http://schemas.openxmlformats.org/officeDocument/2006/relationships/tags" Target="../tags/tag223.xml"/><Relationship Id="rId7" Type="http://schemas.openxmlformats.org/officeDocument/2006/relationships/tags" Target="../tags/tag227.xml"/><Relationship Id="rId12" Type="http://schemas.openxmlformats.org/officeDocument/2006/relationships/image" Target="../media/image228.png"/><Relationship Id="rId17" Type="http://schemas.openxmlformats.org/officeDocument/2006/relationships/image" Target="../media/image233.png"/><Relationship Id="rId2" Type="http://schemas.openxmlformats.org/officeDocument/2006/relationships/tags" Target="../tags/tag222.xml"/><Relationship Id="rId16" Type="http://schemas.openxmlformats.org/officeDocument/2006/relationships/image" Target="../media/image232.png"/><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image" Target="../media/image227.png"/><Relationship Id="rId5" Type="http://schemas.openxmlformats.org/officeDocument/2006/relationships/tags" Target="../tags/tag225.xml"/><Relationship Id="rId15" Type="http://schemas.openxmlformats.org/officeDocument/2006/relationships/image" Target="../media/image231.png"/><Relationship Id="rId10" Type="http://schemas.openxmlformats.org/officeDocument/2006/relationships/slideLayout" Target="../slideLayouts/slideLayout12.xml"/><Relationship Id="rId19" Type="http://schemas.openxmlformats.org/officeDocument/2006/relationships/image" Target="../media/image235.png"/><Relationship Id="rId4" Type="http://schemas.openxmlformats.org/officeDocument/2006/relationships/tags" Target="../tags/tag224.xml"/><Relationship Id="rId9" Type="http://schemas.openxmlformats.org/officeDocument/2006/relationships/tags" Target="../tags/tag229.xml"/><Relationship Id="rId14" Type="http://schemas.openxmlformats.org/officeDocument/2006/relationships/image" Target="../media/image230.png"/></Relationships>
</file>

<file path=ppt/slides/_rels/slide83.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tags" Target="../tags/tag232.xml"/><Relationship Id="rId7" Type="http://schemas.openxmlformats.org/officeDocument/2006/relationships/image" Target="../media/image236.png"/><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slideLayout" Target="../slideLayouts/slideLayout12.xml"/><Relationship Id="rId11" Type="http://schemas.openxmlformats.org/officeDocument/2006/relationships/image" Target="../media/image240.png"/><Relationship Id="rId5" Type="http://schemas.openxmlformats.org/officeDocument/2006/relationships/tags" Target="../tags/tag234.xml"/><Relationship Id="rId10" Type="http://schemas.openxmlformats.org/officeDocument/2006/relationships/image" Target="../media/image239.png"/><Relationship Id="rId4" Type="http://schemas.openxmlformats.org/officeDocument/2006/relationships/tags" Target="../tags/tag233.xml"/><Relationship Id="rId9" Type="http://schemas.openxmlformats.org/officeDocument/2006/relationships/image" Target="../media/image238.png"/></Relationships>
</file>

<file path=ppt/slides/_rels/slide84.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51%207947%20380%208242" TargetMode="External"/><Relationship Id="rId13" Type="http://schemas.openxmlformats.org/officeDocument/2006/relationships/image" Target="../media/image243.png"/><Relationship Id="rId3" Type="http://schemas.openxmlformats.org/officeDocument/2006/relationships/tags" Target="../tags/tag236.xml"/><Relationship Id="rId7" Type="http://schemas.openxmlformats.org/officeDocument/2006/relationships/slideLayout" Target="../slideLayouts/slideLayout12.xml"/><Relationship Id="rId12" Type="http://schemas.openxmlformats.org/officeDocument/2006/relationships/image" Target="../media/image242.png"/><Relationship Id="rId2" Type="http://schemas.openxmlformats.org/officeDocument/2006/relationships/tags" Target="../tags/tag235.xml"/><Relationship Id="rId1" Type="http://schemas.openxmlformats.org/officeDocument/2006/relationships/vmlDrawing" Target="../drawings/vmlDrawing7.vml"/><Relationship Id="rId6" Type="http://schemas.openxmlformats.org/officeDocument/2006/relationships/tags" Target="../tags/tag239.xml"/><Relationship Id="rId11" Type="http://schemas.openxmlformats.org/officeDocument/2006/relationships/image" Target="../media/image108.png"/><Relationship Id="rId5" Type="http://schemas.openxmlformats.org/officeDocument/2006/relationships/tags" Target="../tags/tag238.xml"/><Relationship Id="rId10" Type="http://schemas.openxmlformats.org/officeDocument/2006/relationships/image" Target="../media/image111.png"/><Relationship Id="rId4" Type="http://schemas.openxmlformats.org/officeDocument/2006/relationships/tags" Target="../tags/tag237.xml"/><Relationship Id="rId9" Type="http://schemas.openxmlformats.org/officeDocument/2006/relationships/image" Target="../media/image241.wmf"/><Relationship Id="rId14" Type="http://schemas.openxmlformats.org/officeDocument/2006/relationships/image" Target="../media/image244.png"/></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48.png"/><Relationship Id="rId3" Type="http://schemas.openxmlformats.org/officeDocument/2006/relationships/tags" Target="../tags/tag241.xml"/><Relationship Id="rId7" Type="http://schemas.openxmlformats.org/officeDocument/2006/relationships/slideLayout" Target="../slideLayouts/slideLayout12.xml"/><Relationship Id="rId12" Type="http://schemas.openxmlformats.org/officeDocument/2006/relationships/image" Target="../media/image247.png"/><Relationship Id="rId2" Type="http://schemas.openxmlformats.org/officeDocument/2006/relationships/tags" Target="../tags/tag240.xml"/><Relationship Id="rId1" Type="http://schemas.openxmlformats.org/officeDocument/2006/relationships/vmlDrawing" Target="../drawings/vmlDrawing8.vml"/><Relationship Id="rId6" Type="http://schemas.openxmlformats.org/officeDocument/2006/relationships/tags" Target="../tags/tag244.xml"/><Relationship Id="rId11" Type="http://schemas.openxmlformats.org/officeDocument/2006/relationships/image" Target="../media/image246.png"/><Relationship Id="rId5" Type="http://schemas.openxmlformats.org/officeDocument/2006/relationships/tags" Target="../tags/tag243.xml"/><Relationship Id="rId10" Type="http://schemas.openxmlformats.org/officeDocument/2006/relationships/image" Target="../media/image143.png"/><Relationship Id="rId4" Type="http://schemas.openxmlformats.org/officeDocument/2006/relationships/tags" Target="../tags/tag242.xml"/><Relationship Id="rId9" Type="http://schemas.openxmlformats.org/officeDocument/2006/relationships/image" Target="../media/image245.wmf"/><Relationship Id="rId14" Type="http://schemas.openxmlformats.org/officeDocument/2006/relationships/image" Target="../media/image249.png"/></Relationships>
</file>

<file path=ppt/slides/_rels/slide86.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55.png"/><Relationship Id="rId3" Type="http://schemas.openxmlformats.org/officeDocument/2006/relationships/tags" Target="../tags/tag247.xml"/><Relationship Id="rId7" Type="http://schemas.openxmlformats.org/officeDocument/2006/relationships/slideLayout" Target="../slideLayouts/slideLayout12.xml"/><Relationship Id="rId12" Type="http://schemas.openxmlformats.org/officeDocument/2006/relationships/image" Target="../media/image254.png"/><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image" Target="../media/image253.png"/><Relationship Id="rId5" Type="http://schemas.openxmlformats.org/officeDocument/2006/relationships/tags" Target="../tags/tag249.xml"/><Relationship Id="rId10" Type="http://schemas.openxmlformats.org/officeDocument/2006/relationships/image" Target="../media/image252.png"/><Relationship Id="rId4" Type="http://schemas.openxmlformats.org/officeDocument/2006/relationships/tags" Target="../tags/tag248.xml"/><Relationship Id="rId9" Type="http://schemas.openxmlformats.org/officeDocument/2006/relationships/image" Target="../media/image25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251.xml"/><Relationship Id="rId5" Type="http://schemas.openxmlformats.org/officeDocument/2006/relationships/image" Target="../media/image65.jpeg"/><Relationship Id="rId4" Type="http://schemas.openxmlformats.org/officeDocument/2006/relationships/image" Target="../media/image25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8" Type="http://schemas.openxmlformats.org/officeDocument/2006/relationships/image" Target="../media/image1880.png"/><Relationship Id="rId3" Type="http://schemas.openxmlformats.org/officeDocument/2006/relationships/slideLayout" Target="../slideLayouts/slideLayout9.xml"/><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image" Target="../media/image1870.png"/><Relationship Id="rId5" Type="http://schemas.openxmlformats.org/officeDocument/2006/relationships/image" Target="../media/image1860.png"/><Relationship Id="rId10" Type="http://schemas.openxmlformats.org/officeDocument/2006/relationships/image" Target="../media/image258.png"/><Relationship Id="rId4" Type="http://schemas.openxmlformats.org/officeDocument/2006/relationships/image" Target="../media/image65.jpeg"/><Relationship Id="rId9" Type="http://schemas.openxmlformats.org/officeDocument/2006/relationships/image" Target="../media/image2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7" name="Picture 6">
            <a:extLst>
              <a:ext uri="{FF2B5EF4-FFF2-40B4-BE49-F238E27FC236}">
                <a16:creationId xmlns:a16="http://schemas.microsoft.com/office/drawing/2014/main" id="{017698DA-F472-47DF-A7F5-A6B430C4855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9727" y="3404732"/>
            <a:ext cx="2629814" cy="772158"/>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 0.34</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15" name="Picture 14">
            <a:extLst>
              <a:ext uri="{FF2B5EF4-FFF2-40B4-BE49-F238E27FC236}">
                <a16:creationId xmlns:a16="http://schemas.microsoft.com/office/drawing/2014/main" id="{C6698B5C-5183-431E-99B1-201D866FE2A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148572" cy="630858"/>
          </a:xfrm>
          <a:prstGeom prst="rect">
            <a:avLst/>
          </a:prstGeom>
        </p:spPr>
      </p:pic>
      <p:pic>
        <p:nvPicPr>
          <p:cNvPr id="8" name="Picture 7">
            <a:extLst>
              <a:ext uri="{FF2B5EF4-FFF2-40B4-BE49-F238E27FC236}">
                <a16:creationId xmlns:a16="http://schemas.microsoft.com/office/drawing/2014/main" id="{F9C0DB0D-619E-4376-97FB-8B9A13ECD4D1}"/>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12026" y="4649918"/>
            <a:ext cx="3064391" cy="701015"/>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6" name="Picture 5">
            <a:extLst>
              <a:ext uri="{FF2B5EF4-FFF2-40B4-BE49-F238E27FC236}">
                <a16:creationId xmlns:a16="http://schemas.microsoft.com/office/drawing/2014/main" id="{2DF7F53E-DA98-4F18-BA96-F30F6077C4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538227" y="416407"/>
            <a:ext cx="2503459" cy="735059"/>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vender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based on the fundamental physics</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201x –We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a:t>We have better coagulants now. Might that influence flocculator design?</a:t>
            </a:r>
          </a:p>
          <a:p>
            <a:r>
              <a:rPr lang="en-US" sz="2800" dirty="0"/>
              <a:t>We 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by turbulent eddies and over short distances by 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904067" y="5304644"/>
            <a:ext cx="5997065" cy="707886"/>
          </a:xfrm>
          <a:prstGeom prst="rect">
            <a:avLst/>
          </a:prstGeom>
          <a:noFill/>
        </p:spPr>
        <p:txBody>
          <a:bodyPr wrap="square" rtlCol="0">
            <a:spAutoFit/>
          </a:bodyPr>
          <a:lstStyle/>
          <a:p>
            <a:r>
              <a:rPr lang="en-US" sz="2000" dirty="0"/>
              <a:t>*hypothesis from 2012. Might also be a limit on the sum of the diameters</a:t>
            </a:r>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dissolved organic matter (DOM) cover the coagulant nanoparticles (and DOM 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Tree>
    <p:extLst>
      <p:ext uri="{BB962C8B-B14F-4D97-AF65-F5344CB8AC3E}">
        <p14:creationId xmlns:p14="http://schemas.microsoft.com/office/powerpoint/2010/main" val="13369818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Dissolved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3998913"/>
          </a:xfrm>
        </p:spPr>
        <p:txBody>
          <a:bodyPr>
            <a:normAutofit lnSpcReduction="10000"/>
          </a:bodyPr>
          <a:lstStyle/>
          <a:p>
            <a:r>
              <a:rPr lang="en-US" dirty="0"/>
              <a:t>Our hypothesis:</a:t>
            </a:r>
          </a:p>
          <a:p>
            <a:r>
              <a:rPr lang="en-US" dirty="0"/>
              <a:t>When one clay platelet contacts another clay platelet, they will stick together if and only if there is a coagulant nanoparticle at the point of contact</a:t>
            </a:r>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Dissolved organic matter (DOM) covers the coagulant nanoparticles </a:t>
            </a:r>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a:t>Dissolved Organic Matter (DOM)</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rId12" action="ppaction://hlinksldjump"/>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4"/>
          <a:stretch>
            <a:fillRect/>
          </a:stretch>
        </p:blipFill>
        <p:spPr>
          <a:xfrm>
            <a:off x="4844499" y="4472474"/>
            <a:ext cx="3707494" cy="751459"/>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4"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4"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a:t>Fractal dimension is a function of the size ratio of the colliding flocs</a:t>
            </a:r>
          </a:p>
          <a:p>
            <a:r>
              <a:rPr lang="en-US" dirty="0"/>
              <a:t>Further 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29" name="Picture 28">
            <a:extLst>
              <a:ext uri="{FF2B5EF4-FFF2-40B4-BE49-F238E27FC236}">
                <a16:creationId xmlns:a16="http://schemas.microsoft.com/office/drawing/2014/main" id="{6EB278E1-DDD6-4435-BE5A-574AACEDABB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3" name="Picture 2">
            <a:extLst>
              <a:ext uri="{FF2B5EF4-FFF2-40B4-BE49-F238E27FC236}">
                <a16:creationId xmlns:a16="http://schemas.microsoft.com/office/drawing/2014/main" id="{6D188BE0-BE9A-4E72-80B9-25AA0F7C9F9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5"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attach when they collide. Or it may be that any collisions with large flocs are unsuccessful</a:t>
            </a:r>
          </a:p>
        </p:txBody>
      </p:sp>
      <p:pic>
        <p:nvPicPr>
          <p:cNvPr id="6" name="Picture 2" descr="Sage or Guide">
            <a:hlinkClick r:id="rId3" action="ppaction://hlinkpres?slideindex=1&amp;slidetitle=flocsed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6509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8" name="Picture 7">
            <a:extLst>
              <a:ext uri="{FF2B5EF4-FFF2-40B4-BE49-F238E27FC236}">
                <a16:creationId xmlns:a16="http://schemas.microsoft.com/office/drawing/2014/main" id="{1623B5E4-AB89-4C23-903F-A64E26BD407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2952"/>
          </a:xfrm>
          <a:prstGeom prst="rect">
            <a:avLst/>
          </a:prstGeom>
        </p:spPr>
      </p:pic>
      <p:pic>
        <p:nvPicPr>
          <p:cNvPr id="10" name="Picture 9">
            <a:extLst>
              <a:ext uri="{FF2B5EF4-FFF2-40B4-BE49-F238E27FC236}">
                <a16:creationId xmlns:a16="http://schemas.microsoft.com/office/drawing/2014/main" id="{302262AB-7A55-4960-B7C4-A50FC2450EDD}"/>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4095"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graphicFrame>
        <p:nvGraphicFramePr>
          <p:cNvPr id="14" name="Object 13"/>
          <p:cNvGraphicFramePr>
            <a:graphicFrameLocks noChangeAspect="1"/>
          </p:cNvGraphicFramePr>
          <p:nvPr>
            <p:extLst>
              <p:ext uri="{D42A27DB-BD31-4B8C-83A1-F6EECF244321}">
                <p14:modId xmlns:p14="http://schemas.microsoft.com/office/powerpoint/2010/main" val="3018736964"/>
              </p:ext>
            </p:extLst>
          </p:nvPr>
        </p:nvGraphicFramePr>
        <p:xfrm>
          <a:off x="7295642" y="926830"/>
          <a:ext cx="1104900" cy="406400"/>
        </p:xfrm>
        <a:graphic>
          <a:graphicData uri="http://schemas.openxmlformats.org/presentationml/2006/ole">
            <mc:AlternateContent xmlns:mc="http://schemas.openxmlformats.org/markup-compatibility/2006">
              <mc:Choice xmlns:v="urn:schemas-microsoft-com:vml" Requires="v">
                <p:oleObj spid="_x0000_s2262163" name="Equation" r:id="rId4" imgW="1104840" imgH="406080" progId="Equation.DSMT4">
                  <p:embed/>
                </p:oleObj>
              </mc:Choice>
              <mc:Fallback>
                <p:oleObj name="Equation" r:id="rId4" imgW="1104840" imgH="406080" progId="Equation.DSMT4">
                  <p:embed/>
                  <p:pic>
                    <p:nvPicPr>
                      <p:cNvPr id="0" name="Object 13"/>
                      <p:cNvPicPr>
                        <a:picLocks noChangeAspect="1" noChangeArrowheads="1"/>
                      </p:cNvPicPr>
                      <p:nvPr/>
                    </p:nvPicPr>
                    <p:blipFill>
                      <a:blip r:embed="rId5"/>
                      <a:srcRect/>
                      <a:stretch>
                        <a:fillRect/>
                      </a:stretch>
                    </p:blipFill>
                    <p:spPr bwMode="auto">
                      <a:xfrm>
                        <a:off x="7295642" y="926830"/>
                        <a:ext cx="1104900" cy="40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05683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2.59259E-6 C 0.19671 -0.00555 0.70018 -0.02685 0.73611 -0.03472 " pathEditMode="relative" rAng="0" ptsTypes="tt">
                                      <p:cBhvr>
                                        <p:cTn id="10" dur="10000" fill="hold"/>
                                        <p:tgtEl>
                                          <p:spTgt spid="5"/>
                                        </p:tgtEl>
                                        <p:attrNameLst>
                                          <p:attrName>ppt_x</p:attrName>
                                          <p:attrName>ppt_y</p:attrName>
                                        </p:attrNameLst>
                                      </p:cBhvr>
                                      <p:rCtr x="36806"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graphicFrame>
        <p:nvGraphicFramePr>
          <p:cNvPr id="168" name="Object 167"/>
          <p:cNvGraphicFramePr>
            <a:graphicFrameLocks noChangeAspect="1"/>
          </p:cNvGraphicFramePr>
          <p:nvPr>
            <p:extLst>
              <p:ext uri="{D42A27DB-BD31-4B8C-83A1-F6EECF244321}">
                <p14:modId xmlns:p14="http://schemas.microsoft.com/office/powerpoint/2010/main" val="2135732332"/>
              </p:ext>
            </p:extLst>
          </p:nvPr>
        </p:nvGraphicFramePr>
        <p:xfrm>
          <a:off x="265652" y="609484"/>
          <a:ext cx="1028700" cy="381000"/>
        </p:xfrm>
        <a:graphic>
          <a:graphicData uri="http://schemas.openxmlformats.org/presentationml/2006/ole">
            <mc:AlternateContent xmlns:mc="http://schemas.openxmlformats.org/markup-compatibility/2006">
              <mc:Choice xmlns:v="urn:schemas-microsoft-com:vml" Requires="v">
                <p:oleObj spid="_x0000_s2263317" name="Equation" r:id="rId4" imgW="1028700" imgH="381000" progId="Equation.DSMT4">
                  <p:embed/>
                </p:oleObj>
              </mc:Choice>
              <mc:Fallback>
                <p:oleObj name="Equation" r:id="rId4" imgW="1028700" imgH="3810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652" y="609484"/>
                        <a:ext cx="10287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18" name="Equation" r:id="rId6" imgW="253800" imgH="266400" progId="Equation.DSMT4">
                    <p:embed/>
                  </p:oleObj>
                </mc:Choice>
                <mc:Fallback>
                  <p:oleObj name="Equation" r:id="rId6" imgW="253800" imgH="266400" progId="Equation.DSMT4">
                    <p:embed/>
                    <p:pic>
                      <p:nvPicPr>
                        <p:cNvPr id="0" name="Object 14"/>
                        <p:cNvPicPr>
                          <a:picLocks noChangeArrowheads="1"/>
                        </p:cNvPicPr>
                        <p:nvPr/>
                      </p:nvPicPr>
                      <p:blipFill>
                        <a:blip r:embed="rId7"/>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28"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Tree>
    <p:extLst>
      <p:ext uri="{BB962C8B-B14F-4D97-AF65-F5344CB8AC3E}">
        <p14:creationId xmlns:p14="http://schemas.microsoft.com/office/powerpoint/2010/main" val="58102252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619639"/>
            <a:ext cx="710878" cy="16576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rId6" action="ppaction://hlinksldjump"/>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6A50FEBD-20D4-4358-B062-7AE4B4EE8F21}"/>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80360" y="5160865"/>
            <a:ext cx="2337402" cy="824107"/>
          </a:xfrm>
          <a:prstGeom prst="rect">
            <a:avLst/>
          </a:prstGeom>
        </p:spPr>
      </p:pic>
      <p:pic>
        <p:nvPicPr>
          <p:cNvPr id="13" name="Picture 1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21" name="Picture 20">
            <a:extLst>
              <a:ext uri="{FF2B5EF4-FFF2-40B4-BE49-F238E27FC236}">
                <a16:creationId xmlns:a16="http://schemas.microsoft.com/office/drawing/2014/main" id="{88236C38-CE17-4101-9AF9-88DB0586754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921237" y="1020731"/>
            <a:ext cx="1112394" cy="301235"/>
          </a:xfrm>
          <a:prstGeom prst="rect">
            <a:avLst/>
          </a:prstGeom>
        </p:spPr>
      </p:pic>
      <p:pic>
        <p:nvPicPr>
          <p:cNvPr id="22" name="Picture 21">
            <a:extLst>
              <a:ext uri="{FF2B5EF4-FFF2-40B4-BE49-F238E27FC236}">
                <a16:creationId xmlns:a16="http://schemas.microsoft.com/office/drawing/2014/main" id="{344A1C53-BE93-46C3-8DB0-C98A4C51139D}"/>
              </a:ext>
            </a:extLst>
          </p:cNvPr>
          <p:cNvPicPr>
            <a:picLocks noChangeAspect="1"/>
          </p:cNvPicPr>
          <p:nvPr>
            <p:custDataLst>
              <p:tags r:id="rId4"/>
            </p:custDataLst>
          </p:nvPr>
        </p:nvPicPr>
        <p:blipFill>
          <a:blip r:embed="rId11"/>
          <a:stretch>
            <a:fillRect/>
          </a:stretch>
        </p:blipFill>
        <p:spPr>
          <a:xfrm>
            <a:off x="1703927" y="2011100"/>
            <a:ext cx="4582631" cy="928837"/>
          </a:xfrm>
          <a:prstGeom prst="rect">
            <a:avLst/>
          </a:prstGeom>
        </p:spPr>
      </p:pic>
    </p:spTree>
    <p:extLst>
      <p:ext uri="{BB962C8B-B14F-4D97-AF65-F5344CB8AC3E}">
        <p14:creationId xmlns:p14="http://schemas.microsoft.com/office/powerpoint/2010/main" val="36441699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18"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24" name="Picture 23">
            <a:extLst>
              <a:ext uri="{FF2B5EF4-FFF2-40B4-BE49-F238E27FC236}">
                <a16:creationId xmlns:a16="http://schemas.microsoft.com/office/drawing/2014/main" id="{84CCEC30-7540-436E-8790-C6CE3610CD2B}"/>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810244" y="1633743"/>
            <a:ext cx="1112394" cy="301235"/>
          </a:xfrm>
          <a:prstGeom prst="rect">
            <a:avLst/>
          </a:prstGeom>
        </p:spPr>
      </p:pic>
      <p:pic>
        <p:nvPicPr>
          <p:cNvPr id="25" name="Picture 24">
            <a:extLst>
              <a:ext uri="{FF2B5EF4-FFF2-40B4-BE49-F238E27FC236}">
                <a16:creationId xmlns:a16="http://schemas.microsoft.com/office/drawing/2014/main" id="{9045EBCA-A166-435A-B694-D5EC4141504D}"/>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6314293" y="1633951"/>
            <a:ext cx="1223418" cy="347435"/>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27" name="Picture 26">
            <a:extLst>
              <a:ext uri="{FF2B5EF4-FFF2-40B4-BE49-F238E27FC236}">
                <a16:creationId xmlns:a16="http://schemas.microsoft.com/office/drawing/2014/main" id="{86C7783E-63D5-474F-A554-6D290901F0FF}"/>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421734" y="2382042"/>
            <a:ext cx="3793432" cy="552458"/>
          </a:xfrm>
          <a:prstGeom prst="rect">
            <a:avLst/>
          </a:prstGeom>
        </p:spPr>
      </p:pic>
      <p:pic>
        <p:nvPicPr>
          <p:cNvPr id="28" name="Picture 27">
            <a:extLst>
              <a:ext uri="{FF2B5EF4-FFF2-40B4-BE49-F238E27FC236}">
                <a16:creationId xmlns:a16="http://schemas.microsoft.com/office/drawing/2014/main" id="{C8468582-C27B-44AC-A5A0-203C868F1FC5}"/>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5326602" y="2299047"/>
            <a:ext cx="3084500" cy="720536"/>
          </a:xfrm>
          <a:prstGeom prst="rect">
            <a:avLst/>
          </a:prstGeom>
        </p:spPr>
      </p:pic>
      <p:pic>
        <p:nvPicPr>
          <p:cNvPr id="4" name="Picture 3">
            <a:extLst>
              <a:ext uri="{FF2B5EF4-FFF2-40B4-BE49-F238E27FC236}">
                <a16:creationId xmlns:a16="http://schemas.microsoft.com/office/drawing/2014/main" id="{BF398A6A-E0F6-4B6F-9822-500B2D346B09}"/>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635022" y="3358389"/>
            <a:ext cx="3474132" cy="576456"/>
          </a:xfrm>
          <a:prstGeom prst="rect">
            <a:avLst/>
          </a:prstGeom>
        </p:spPr>
      </p:pic>
      <p:pic>
        <p:nvPicPr>
          <p:cNvPr id="7" name="Picture 6">
            <a:extLst>
              <a:ext uri="{FF2B5EF4-FFF2-40B4-BE49-F238E27FC236}">
                <a16:creationId xmlns:a16="http://schemas.microsoft.com/office/drawing/2014/main" id="{3CB11BE9-8347-4042-937E-57635D6F9D7B}"/>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5491991" y="3449343"/>
            <a:ext cx="2700248" cy="347123"/>
          </a:xfrm>
          <a:prstGeom prst="rect">
            <a:avLst/>
          </a:prstGeom>
        </p:spPr>
      </p:pic>
      <p:pic>
        <p:nvPicPr>
          <p:cNvPr id="10" name="Picture 9">
            <a:extLst>
              <a:ext uri="{FF2B5EF4-FFF2-40B4-BE49-F238E27FC236}">
                <a16:creationId xmlns:a16="http://schemas.microsoft.com/office/drawing/2014/main" id="{6BD730C7-7175-4147-9115-FB4E05281D20}"/>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905953" y="4417464"/>
            <a:ext cx="1954051" cy="720536"/>
          </a:xfrm>
          <a:prstGeom prst="rect">
            <a:avLst/>
          </a:prstGeom>
        </p:spPr>
      </p:pic>
      <p:sp>
        <p:nvSpPr>
          <p:cNvPr id="14" name="Rectangle 13">
            <a:extLst>
              <a:ext uri="{FF2B5EF4-FFF2-40B4-BE49-F238E27FC236}">
                <a16:creationId xmlns:a16="http://schemas.microsoft.com/office/drawing/2014/main" id="{51B6A593-F8DA-49B2-A666-C1A29D2044E5}"/>
              </a:ext>
            </a:extLst>
          </p:cNvPr>
          <p:cNvSpPr/>
          <p:nvPr/>
        </p:nvSpPr>
        <p:spPr>
          <a:xfrm>
            <a:off x="4587142" y="4320333"/>
            <a:ext cx="183176" cy="461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4309541" y="4446768"/>
            <a:ext cx="828952" cy="222476"/>
          </a:xfrm>
          <a:prstGeom prst="rect">
            <a:avLst/>
          </a:prstGeom>
        </p:spPr>
      </p:pic>
      <p:pic>
        <p:nvPicPr>
          <p:cNvPr id="23" name="Picture 22">
            <a:extLst>
              <a:ext uri="{FF2B5EF4-FFF2-40B4-BE49-F238E27FC236}">
                <a16:creationId xmlns:a16="http://schemas.microsoft.com/office/drawing/2014/main" id="{C04485D1-4433-4487-9221-BB383DF41146}"/>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0" name="Picture 29">
            <a:extLst>
              <a:ext uri="{FF2B5EF4-FFF2-40B4-BE49-F238E27FC236}">
                <a16:creationId xmlns:a16="http://schemas.microsoft.com/office/drawing/2014/main" id="{575743CD-82F4-4C61-860F-9ADB5D05B354}"/>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6114666" y="5854667"/>
            <a:ext cx="1679624" cy="754005"/>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9" name="Picture 8">
            <a:extLst>
              <a:ext uri="{FF2B5EF4-FFF2-40B4-BE49-F238E27FC236}">
                <a16:creationId xmlns:a16="http://schemas.microsoft.com/office/drawing/2014/main" id="{1E0B38DA-F28B-455F-AF90-28533AE6FF51}"/>
              </a:ext>
            </a:extLst>
          </p:cNvPr>
          <p:cNvPicPr>
            <a:picLocks noChangeAspect="1"/>
          </p:cNvPicPr>
          <p:nvPr>
            <p:custDataLst>
              <p:tags r:id="rId13"/>
            </p:custDataLst>
          </p:nvPr>
        </p:nvPicPr>
        <p:blipFill>
          <a:blip r:embed="rId27" cstate="print">
            <a:extLst>
              <a:ext uri="{28A0092B-C50C-407E-A947-70E740481C1C}">
                <a14:useLocalDpi xmlns:a14="http://schemas.microsoft.com/office/drawing/2010/main" val="0"/>
              </a:ext>
            </a:extLst>
          </a:blip>
          <a:stretch>
            <a:fillRect/>
          </a:stretch>
        </p:blipFill>
        <p:spPr>
          <a:xfrm>
            <a:off x="901414"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2F0D6EBF-6D44-41EC-8130-D6AFA1F3B6E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35353" y="3060618"/>
            <a:ext cx="2184400" cy="616113"/>
          </a:xfrm>
          <a:prstGeom prst="rect">
            <a:avLst/>
          </a:prstGeom>
        </p:spPr>
      </p:pic>
      <p:pic>
        <p:nvPicPr>
          <p:cNvPr id="11" name="Picture 10">
            <a:extLst>
              <a:ext uri="{FF2B5EF4-FFF2-40B4-BE49-F238E27FC236}">
                <a16:creationId xmlns:a16="http://schemas.microsoft.com/office/drawing/2014/main" id="{B9E49519-5F4C-4333-9B85-71BBB994E717}"/>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09272" y="3060618"/>
            <a:ext cx="1773309" cy="684190"/>
          </a:xfrm>
          <a:prstGeom prst="rect">
            <a:avLst/>
          </a:prstGeom>
        </p:spPr>
      </p:pic>
      <p:pic>
        <p:nvPicPr>
          <p:cNvPr id="16" name="Picture 15">
            <a:extLst>
              <a:ext uri="{FF2B5EF4-FFF2-40B4-BE49-F238E27FC236}">
                <a16:creationId xmlns:a16="http://schemas.microsoft.com/office/drawing/2014/main" id="{EC0B1BB0-6F76-4DE2-B960-1458AE1180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35353" y="4657090"/>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409272" y="4657090"/>
            <a:ext cx="2234565" cy="823542"/>
          </a:xfrm>
          <a:prstGeom prst="rect">
            <a:avLst/>
          </a:prstGeom>
        </p:spPr>
      </p:pic>
    </p:spTree>
    <p:extLst>
      <p:ext uri="{BB962C8B-B14F-4D97-AF65-F5344CB8AC3E}">
        <p14:creationId xmlns:p14="http://schemas.microsoft.com/office/powerpoint/2010/main" val="180119584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Predictions for required </a:t>
            </a:r>
            <a:r>
              <a:rPr lang="en-US" dirty="0" err="1"/>
              <a:t>G</a:t>
            </a:r>
            <a:r>
              <a:rPr lang="en-US" dirty="0" err="1">
                <a:latin typeface="Symbol" pitchFamily="18" charset="2"/>
              </a:rPr>
              <a:t>q</a:t>
            </a:r>
            <a:r>
              <a:rPr lang="en-US" dirty="0"/>
              <a:t> also suggest that </a:t>
            </a:r>
            <a:r>
              <a:rPr lang="en-US" dirty="0">
                <a:latin typeface="Symbol" pitchFamily="18" charset="2"/>
              </a:rPr>
              <a:t>L</a:t>
            </a:r>
            <a:r>
              <a:rPr lang="en-US" dirty="0"/>
              <a:t> scaling is correct</a:t>
            </a:r>
            <a:endParaRPr lang="en-US" dirty="0">
              <a:latin typeface="Symbol" pitchFamily="18" charset="2"/>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267596794"/>
              </p:ext>
            </p:extLst>
          </p:nvPr>
        </p:nvGraphicFramePr>
        <p:xfrm>
          <a:off x="1501422" y="1529935"/>
          <a:ext cx="5610578" cy="5360341"/>
        </p:xfrm>
        <a:graphic>
          <a:graphicData uri="http://schemas.openxmlformats.org/presentationml/2006/ole">
            <mc:AlternateContent xmlns:mc="http://schemas.openxmlformats.org/markup-compatibility/2006">
              <mc:Choice xmlns:v="urn:schemas-microsoft-com:vml" Requires="v">
                <p:oleObj spid="_x0000_s2259455" name="Mathcad" r:id="rId6" imgW="4057560" imgH="3876840" progId="Mathcad">
                  <p:link updateAutomatic="1"/>
                </p:oleObj>
              </mc:Choice>
              <mc:Fallback>
                <p:oleObj name="Mathcad" r:id="rId6" imgW="4057560" imgH="3876840" progId="Mathcad">
                  <p:link updateAutomatic="1"/>
                  <p:pic>
                    <p:nvPicPr>
                      <p:cNvPr id="0" name=""/>
                      <p:cNvPicPr/>
                      <p:nvPr/>
                    </p:nvPicPr>
                    <p:blipFill>
                      <a:blip r:embed="rId7"/>
                      <a:stretch>
                        <a:fillRect/>
                      </a:stretch>
                    </p:blipFill>
                    <p:spPr>
                      <a:xfrm>
                        <a:off x="1501422" y="1529935"/>
                        <a:ext cx="5610578" cy="5360341"/>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D988CC86-7AF8-4611-A5B1-04761E259B4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750133" y="4195425"/>
            <a:ext cx="1112394" cy="263127"/>
          </a:xfrm>
          <a:prstGeom prst="rect">
            <a:avLst/>
          </a:prstGeom>
        </p:spPr>
      </p:pic>
      <p:pic>
        <p:nvPicPr>
          <p:cNvPr id="8" name="Picture 7">
            <a:extLst>
              <a:ext uri="{FF2B5EF4-FFF2-40B4-BE49-F238E27FC236}">
                <a16:creationId xmlns:a16="http://schemas.microsoft.com/office/drawing/2014/main" id="{8D57631C-342B-4D19-B189-1E1541BB4E3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750133" y="2604485"/>
            <a:ext cx="1112394" cy="277259"/>
          </a:xfrm>
          <a:prstGeom prst="rect">
            <a:avLst/>
          </a:prstGeom>
        </p:spPr>
      </p:pic>
      <p:sp>
        <p:nvSpPr>
          <p:cNvPr id="13" name="Rectangle 12">
            <a:extLst>
              <a:ext uri="{FF2B5EF4-FFF2-40B4-BE49-F238E27FC236}">
                <a16:creationId xmlns:a16="http://schemas.microsoft.com/office/drawing/2014/main" id="{3785126E-55BA-40BF-A5A0-A5CAFDCA9EE6}"/>
              </a:ext>
            </a:extLst>
          </p:cNvPr>
          <p:cNvSpPr/>
          <p:nvPr/>
        </p:nvSpPr>
        <p:spPr>
          <a:xfrm>
            <a:off x="1467556" y="3474156"/>
            <a:ext cx="632178" cy="285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AC2296-9AC6-4BBF-9D34-290F6B1BA80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571558" y="3418995"/>
            <a:ext cx="562042" cy="341744"/>
          </a:xfrm>
          <a:prstGeom prst="rect">
            <a:avLst/>
          </a:prstGeom>
        </p:spPr>
      </p:pic>
    </p:spTree>
    <p:extLst>
      <p:ext uri="{BB962C8B-B14F-4D97-AF65-F5344CB8AC3E}">
        <p14:creationId xmlns:p14="http://schemas.microsoft.com/office/powerpoint/2010/main" val="25928186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 surface area to assign probabilities to collisions</a:t>
            </a:r>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design</a:t>
            </a:r>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floc model</a:t>
            </a:r>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a:t>Collisions with large flocs don’t result in attachment</a:t>
            </a:r>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collisions appears to be dominated 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679979805"/>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482"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778180406"/>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483"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particles and non-</a:t>
            </a:r>
            <a:r>
              <a:rPr lang="en-US" sz="2800" dirty="0" err="1"/>
              <a:t>settleable</a:t>
            </a:r>
            <a:r>
              <a:rPr lang="en-US" sz="2800" dirty="0"/>
              <a:t> flocs decreases</a:t>
            </a:r>
          </a:p>
          <a:p>
            <a:pPr>
              <a:lnSpc>
                <a:spcPct val="90000"/>
              </a:lnSpc>
            </a:pPr>
            <a:r>
              <a:rPr lang="en-US" sz="2800" dirty="0"/>
              <a:t>Particles can’t attach to full size flocs</a:t>
            </a:r>
          </a:p>
          <a:p>
            <a:pPr lvl="1">
              <a:lnSpc>
                <a:spcPct val="90000"/>
              </a:lnSpc>
            </a:pPr>
            <a:r>
              <a:rPr lang="en-US" sz="2400" dirty="0"/>
              <a:t>Perhaps because of high differential velocities at the moment of impact</a:t>
            </a:r>
          </a:p>
          <a:p>
            <a:pPr>
              <a:lnSpc>
                <a:spcPct val="90000"/>
              </a:lnSpc>
            </a:pPr>
            <a:r>
              <a:rPr lang="en-US" dirty="0"/>
              <a:t>We have an unpublished model that predicts settled water turbidity after a flocculator (assuming no flocculation in the sedimentation tank)</a:t>
            </a:r>
          </a:p>
          <a:p>
            <a:pPr>
              <a:lnSpc>
                <a:spcPct val="90000"/>
              </a:lnSpc>
            </a:pPr>
            <a:r>
              <a:rPr lang="en-US" dirty="0"/>
              <a:t>The model is an approximation!</a:t>
            </a:r>
          </a:p>
        </p:txBody>
      </p:sp>
      <p:pic>
        <p:nvPicPr>
          <p:cNvPr id="5" name="Picture 4">
            <a:extLst>
              <a:ext uri="{FF2B5EF4-FFF2-40B4-BE49-F238E27FC236}">
                <a16:creationId xmlns:a16="http://schemas.microsoft.com/office/drawing/2014/main" id="{FAB667DF-110D-4C28-BCCA-65789806D63A}"/>
              </a:ext>
            </a:extLst>
          </p:cNvPr>
          <p:cNvPicPr>
            <a:picLocks noChangeAspect="1"/>
          </p:cNvPicPr>
          <p:nvPr>
            <p:custDataLst>
              <p:tags r:id="rId1"/>
            </p:custDataLst>
          </p:nvPr>
        </p:nvPicPr>
        <p:blipFill>
          <a:blip r:embed="rId4"/>
          <a:stretch>
            <a:fillRect/>
          </a:stretch>
        </p:blipFill>
        <p:spPr>
          <a:xfrm>
            <a:off x="6576166" y="4052713"/>
            <a:ext cx="2339234" cy="474131"/>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the model missing?</a:t>
            </a:r>
            <a:endParaRPr lang="en-US" dirty="0"/>
          </a:p>
        </p:txBody>
      </p:sp>
      <p:sp>
        <p:nvSpPr>
          <p:cNvPr id="3" name="Content Placeholder 2"/>
          <p:cNvSpPr>
            <a:spLocks noGrp="1"/>
          </p:cNvSpPr>
          <p:nvPr>
            <p:ph idx="1"/>
          </p:nvPr>
        </p:nvSpPr>
        <p:spPr/>
        <p:txBody>
          <a:bodyPr/>
          <a:lstStyle/>
          <a:p>
            <a:r>
              <a:rPr lang="en-US" dirty="0"/>
              <a:t>The model doesn’t include any particle aggregation that occurs in the  sedimentation tank</a:t>
            </a:r>
          </a:p>
          <a:p>
            <a:pPr lvl="1"/>
            <a:r>
              <a:rPr lang="en-US" dirty="0"/>
              <a:t>Residence time in the </a:t>
            </a:r>
            <a:r>
              <a:rPr lang="en-US" dirty="0" err="1"/>
              <a:t>sed</a:t>
            </a:r>
            <a:r>
              <a:rPr lang="en-US" dirty="0"/>
              <a:t> tank is long and energy dissipation rate is low</a:t>
            </a:r>
          </a:p>
          <a:p>
            <a:pPr lvl="1"/>
            <a:r>
              <a:rPr lang="en-US" dirty="0"/>
              <a:t>Filtration in the </a:t>
            </a:r>
            <a:r>
              <a:rPr lang="en-US" dirty="0" err="1"/>
              <a:t>sed</a:t>
            </a:r>
            <a:r>
              <a:rPr lang="en-US" dirty="0"/>
              <a:t> tank (especially if there is a floc blanket) may be important</a:t>
            </a:r>
          </a:p>
          <a:p>
            <a:r>
              <a:rPr lang="en-US" dirty="0"/>
              <a:t>It assumes all nanoparticles interact with clay and not with dissolved organic matter or fluoride or …</a:t>
            </a:r>
          </a:p>
          <a:p>
            <a:endParaRPr lang="en-US" dirty="0"/>
          </a:p>
        </p:txBody>
      </p:sp>
    </p:spTree>
    <p:extLst>
      <p:ext uri="{BB962C8B-B14F-4D97-AF65-F5344CB8AC3E}">
        <p14:creationId xmlns:p14="http://schemas.microsoft.com/office/powerpoint/2010/main" val="216573284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a:t>Why is it that doubling the residence time in a flocculator doesn’t double </a:t>
            </a:r>
            <a:r>
              <a:rPr lang="en-US" dirty="0" err="1"/>
              <a:t>pC</a:t>
            </a:r>
            <a:r>
              <a:rPr lang="en-US" dirty="0"/>
              <a:t>* for the flocculator?</a:t>
            </a:r>
          </a:p>
          <a:p>
            <a:pPr>
              <a:lnSpc>
                <a:spcPct val="90000"/>
              </a:lnSpc>
            </a:pPr>
            <a:r>
              <a:rPr lang="en-US" dirty="0"/>
              <a:t>Why 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5" name="Picture 4">
            <a:extLst>
              <a:ext uri="{FF2B5EF4-FFF2-40B4-BE49-F238E27FC236}">
                <a16:creationId xmlns:a16="http://schemas.microsoft.com/office/drawing/2014/main" id="{D1A48E46-74FD-4949-AEED-8FD3240FE87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7" name="Picture 6">
            <a:extLst>
              <a:ext uri="{FF2B5EF4-FFF2-40B4-BE49-F238E27FC236}">
                <a16:creationId xmlns:a16="http://schemas.microsoft.com/office/drawing/2014/main" id="{F68BD867-5D8F-455A-8D18-147B5437EFF4}"/>
              </a:ext>
            </a:extLst>
          </p:cNvPr>
          <p:cNvPicPr>
            <a:picLocks noChangeAspect="1"/>
          </p:cNvPicPr>
          <p:nvPr>
            <p:custDataLst>
              <p:tags r:id="rId2"/>
            </p:custDataLst>
          </p:nvPr>
        </p:nvPicPr>
        <p:blipFill>
          <a:blip r:embed="rId6"/>
          <a:stretch>
            <a:fillRect/>
          </a:stretch>
        </p:blipFill>
        <p:spPr>
          <a:xfrm>
            <a:off x="5317512" y="296174"/>
            <a:ext cx="3553642"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of clay by coagulant precipitate</a:t>
            </a:r>
          </a:p>
        </p:txBody>
      </p:sp>
      <p:sp>
        <p:nvSpPr>
          <p:cNvPr id="3" name="Content Placeholder 2"/>
          <p:cNvSpPr>
            <a:spLocks noGrp="1"/>
          </p:cNvSpPr>
          <p:nvPr>
            <p:ph idx="1"/>
          </p:nvPr>
        </p:nvSpPr>
        <p:spPr/>
        <p:txBody>
          <a:bodyPr/>
          <a:lstStyle/>
          <a:p>
            <a:pPr marL="0" indent="0">
              <a:buNone/>
            </a:pPr>
            <a:r>
              <a:rPr lang="en-US" sz="2000" dirty="0"/>
              <a:t>In our modeling work we didn’t cover how to calculate what fraction of the clay surfaces are coated with coagulant. The following slides are the equation heavy derivation of that coverage. We assume coagulant precipitate has some characteristic diameter when it sticks to the clay and that the clay can be represented as a cylinder. We also assume that the coagulant sticks to everything including reactor walls. The coagulant approaches the clay surface randomly and thus accumulates in a Poisson distribution. The random bombardment means that some coagulant is wasted in double coverage of previously covered clay.</a:t>
            </a:r>
          </a:p>
          <a:p>
            <a:pPr marL="0" indent="0">
              <a:buNone/>
            </a:pPr>
            <a:endParaRPr lang="en-US" sz="2000" dirty="0"/>
          </a:p>
          <a:p>
            <a:pPr marL="0" indent="0">
              <a:buNone/>
            </a:pPr>
            <a:r>
              <a:rPr lang="en-US" sz="2000" dirty="0"/>
              <a:t>It is possible that the number of successful collisions is not simply directly proportional to surface coverage. It isn’t clear why surface coverage greater than about 50% would be of any benefit given that nanoparticles likely attach more strongly to clay than to nanoparticles. </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ED6E3E56-6DC4-4404-A500-CA5964963006}"/>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045022" y="5944121"/>
            <a:ext cx="1432934" cy="645879"/>
          </a:xfrm>
          <a:prstGeom prst="rect">
            <a:avLst/>
          </a:prstGeom>
        </p:spPr>
      </p:pic>
    </p:spTree>
    <p:extLst>
      <p:ext uri="{BB962C8B-B14F-4D97-AF65-F5344CB8AC3E}">
        <p14:creationId xmlns:p14="http://schemas.microsoft.com/office/powerpoint/2010/main" val="54348257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&lt;&lt; 1 and small loss to reactor walls</a:t>
            </a:r>
          </a:p>
        </p:txBody>
      </p:sp>
      <p:sp>
        <p:nvSpPr>
          <p:cNvPr id="14" name="Oval 1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8" name="Picture 17">
            <a:extLst>
              <a:ext uri="{FF2B5EF4-FFF2-40B4-BE49-F238E27FC236}">
                <a16:creationId xmlns:a16="http://schemas.microsoft.com/office/drawing/2014/main" id="{AFE1CBE5-D0B9-4D4E-8385-A6A3C9B500FA}"/>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07629" y="1907717"/>
            <a:ext cx="1672936" cy="724058"/>
          </a:xfrm>
          <a:prstGeom prst="rect">
            <a:avLst/>
          </a:prstGeom>
        </p:spPr>
      </p:pic>
      <p:pic>
        <p:nvPicPr>
          <p:cNvPr id="20" name="Picture 19">
            <a:extLst>
              <a:ext uri="{FF2B5EF4-FFF2-40B4-BE49-F238E27FC236}">
                <a16:creationId xmlns:a16="http://schemas.microsoft.com/office/drawing/2014/main" id="{C2CF28E4-85C7-44D1-9D68-B5CB859F1F93}"/>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183648" y="2300857"/>
            <a:ext cx="1519702" cy="731708"/>
          </a:xfrm>
          <a:prstGeom prst="rect">
            <a:avLst/>
          </a:prstGeom>
        </p:spPr>
      </p:pic>
      <p:pic>
        <p:nvPicPr>
          <p:cNvPr id="22" name="Picture 21">
            <a:extLst>
              <a:ext uri="{FF2B5EF4-FFF2-40B4-BE49-F238E27FC236}">
                <a16:creationId xmlns:a16="http://schemas.microsoft.com/office/drawing/2014/main" id="{0DE6C2B0-7726-494B-876D-8AE817179E3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023301" y="2504576"/>
            <a:ext cx="2349499" cy="1027248"/>
          </a:xfrm>
          <a:prstGeom prst="rect">
            <a:avLst/>
          </a:prstGeom>
        </p:spPr>
      </p:pic>
      <p:pic>
        <p:nvPicPr>
          <p:cNvPr id="24" name="Picture 23">
            <a:extLst>
              <a:ext uri="{FF2B5EF4-FFF2-40B4-BE49-F238E27FC236}">
                <a16:creationId xmlns:a16="http://schemas.microsoft.com/office/drawing/2014/main" id="{A781D128-B61C-4EEE-9138-A9B6DFB8F7E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468358" y="3406477"/>
            <a:ext cx="2593524" cy="597333"/>
          </a:xfrm>
          <a:prstGeom prst="rect">
            <a:avLst/>
          </a:prstGeom>
        </p:spPr>
      </p:pic>
      <p:pic>
        <p:nvPicPr>
          <p:cNvPr id="6" name="Picture 5">
            <a:extLst>
              <a:ext uri="{FF2B5EF4-FFF2-40B4-BE49-F238E27FC236}">
                <a16:creationId xmlns:a16="http://schemas.microsoft.com/office/drawing/2014/main" id="{7F7325FF-5348-408F-827B-28B6CE7F2F1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07629" y="4081003"/>
            <a:ext cx="2025143" cy="588190"/>
          </a:xfrm>
          <a:prstGeom prst="rect">
            <a:avLst/>
          </a:prstGeom>
        </p:spPr>
      </p:pic>
      <p:pic>
        <p:nvPicPr>
          <p:cNvPr id="13" name="Picture 12">
            <a:extLst>
              <a:ext uri="{FF2B5EF4-FFF2-40B4-BE49-F238E27FC236}">
                <a16:creationId xmlns:a16="http://schemas.microsoft.com/office/drawing/2014/main" id="{CE3DD39B-3251-4F33-8148-BBCD5E83AD32}"/>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200401" y="4669193"/>
            <a:ext cx="2054095" cy="588190"/>
          </a:xfrm>
          <a:prstGeom prst="rect">
            <a:avLst/>
          </a:prstGeom>
        </p:spPr>
      </p:pic>
      <p:pic>
        <p:nvPicPr>
          <p:cNvPr id="21" name="Picture 20">
            <a:extLst>
              <a:ext uri="{FF2B5EF4-FFF2-40B4-BE49-F238E27FC236}">
                <a16:creationId xmlns:a16="http://schemas.microsoft.com/office/drawing/2014/main" id="{A822E160-1F06-4CCF-B6F4-C0A535AA6094}"/>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5664329" y="5673754"/>
            <a:ext cx="3414857" cy="609524"/>
          </a:xfrm>
          <a:prstGeom prst="rect">
            <a:avLst/>
          </a:prstGeom>
        </p:spPr>
      </p:pic>
    </p:spTree>
    <p:extLst>
      <p:ext uri="{BB962C8B-B14F-4D97-AF65-F5344CB8AC3E}">
        <p14:creationId xmlns:p14="http://schemas.microsoft.com/office/powerpoint/2010/main" val="298811025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&lt;&lt; 1 and small loss to reactor walls</a:t>
            </a:r>
          </a:p>
        </p:txBody>
      </p:sp>
      <p:sp>
        <p:nvSpPr>
          <p:cNvPr id="14" name="Oval 1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5" name="Picture 24">
            <a:extLst>
              <a:ext uri="{FF2B5EF4-FFF2-40B4-BE49-F238E27FC236}">
                <a16:creationId xmlns:a16="http://schemas.microsoft.com/office/drawing/2014/main" id="{68649867-3334-4CCB-A9A0-70760743B8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7200" y="2118251"/>
            <a:ext cx="3119238" cy="513524"/>
          </a:xfrm>
          <a:prstGeom prst="rect">
            <a:avLst/>
          </a:prstGeom>
        </p:spPr>
      </p:pic>
      <p:pic>
        <p:nvPicPr>
          <p:cNvPr id="27" name="Picture 26">
            <a:extLst>
              <a:ext uri="{FF2B5EF4-FFF2-40B4-BE49-F238E27FC236}">
                <a16:creationId xmlns:a16="http://schemas.microsoft.com/office/drawing/2014/main" id="{BEE0D397-6F26-4EA9-A4F0-D1C31987CF3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3048" y="4226226"/>
            <a:ext cx="4348952" cy="911238"/>
          </a:xfrm>
          <a:prstGeom prst="rect">
            <a:avLst/>
          </a:prstGeom>
        </p:spPr>
      </p:pic>
      <p:pic>
        <p:nvPicPr>
          <p:cNvPr id="29" name="Picture 28">
            <a:extLst>
              <a:ext uri="{FF2B5EF4-FFF2-40B4-BE49-F238E27FC236}">
                <a16:creationId xmlns:a16="http://schemas.microsoft.com/office/drawing/2014/main" id="{A3B66AEA-E987-4BB1-BB45-74C0E29523A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504839" y="2102597"/>
            <a:ext cx="1584762" cy="629333"/>
          </a:xfrm>
          <a:prstGeom prst="rect">
            <a:avLst/>
          </a:prstGeom>
        </p:spPr>
      </p:pic>
      <p:pic>
        <p:nvPicPr>
          <p:cNvPr id="31" name="Picture 30">
            <a:extLst>
              <a:ext uri="{FF2B5EF4-FFF2-40B4-BE49-F238E27FC236}">
                <a16:creationId xmlns:a16="http://schemas.microsoft.com/office/drawing/2014/main" id="{817F579A-B230-4D4B-9250-4E4DB133C46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738845" y="3966416"/>
            <a:ext cx="1839238" cy="519619"/>
          </a:xfrm>
          <a:prstGeom prst="rect">
            <a:avLst/>
          </a:prstGeom>
        </p:spPr>
      </p:pic>
      <p:pic>
        <p:nvPicPr>
          <p:cNvPr id="33" name="Picture 32">
            <a:extLst>
              <a:ext uri="{FF2B5EF4-FFF2-40B4-BE49-F238E27FC236}">
                <a16:creationId xmlns:a16="http://schemas.microsoft.com/office/drawing/2014/main" id="{A44D6283-CB16-4990-8076-FACB35FC3BF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669029" y="5720521"/>
            <a:ext cx="3256381" cy="588190"/>
          </a:xfrm>
          <a:prstGeom prst="rect">
            <a:avLst/>
          </a:prstGeom>
        </p:spPr>
      </p:pic>
    </p:spTree>
    <p:extLst>
      <p:ext uri="{BB962C8B-B14F-4D97-AF65-F5344CB8AC3E}">
        <p14:creationId xmlns:p14="http://schemas.microsoft.com/office/powerpoint/2010/main" val="2677739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Even with simplified assumptions, including </a:t>
            </a:r>
            <a:r>
              <a:rPr lang="en-US" sz="4000" dirty="0">
                <a:latin typeface="Symbol" pitchFamily="18" charset="2"/>
              </a:rPr>
              <a:t>G</a:t>
            </a:r>
            <a:r>
              <a:rPr lang="en-US" sz="4000" dirty="0"/>
              <a:t> complicates the analysis</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7C84AAD4-212B-4844-ACBE-7EEA80D2834E}"/>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512710" y="1617677"/>
            <a:ext cx="5486401" cy="1811323"/>
          </a:xfrm>
          <a:prstGeom prst="rect">
            <a:avLst/>
          </a:prstGeom>
        </p:spPr>
      </p:pic>
      <p:pic>
        <p:nvPicPr>
          <p:cNvPr id="9" name="Picture 8">
            <a:extLst>
              <a:ext uri="{FF2B5EF4-FFF2-40B4-BE49-F238E27FC236}">
                <a16:creationId xmlns:a16="http://schemas.microsoft.com/office/drawing/2014/main" id="{A00410B3-FC2A-4FA5-9636-7A0691584CC1}"/>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29929" y="4055774"/>
            <a:ext cx="8283249" cy="2178614"/>
          </a:xfrm>
          <a:prstGeom prst="rect">
            <a:avLst/>
          </a:prstGeom>
        </p:spPr>
      </p:pic>
    </p:spTree>
    <p:extLst>
      <p:ext uri="{BB962C8B-B14F-4D97-AF65-F5344CB8AC3E}">
        <p14:creationId xmlns:p14="http://schemas.microsoft.com/office/powerpoint/2010/main" val="237852709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residual turbidity results in a complicated equation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5BD4BBC3-A58A-4DE6-893E-94FB7BAE47F1}"/>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88879" y="2616199"/>
            <a:ext cx="8366242" cy="1625601"/>
          </a:xfrm>
          <a:prstGeom prst="rect">
            <a:avLst/>
          </a:prstGeom>
        </p:spPr>
      </p:pic>
    </p:spTree>
    <p:extLst>
      <p:ext uri="{BB962C8B-B14F-4D97-AF65-F5344CB8AC3E}">
        <p14:creationId xmlns:p14="http://schemas.microsoft.com/office/powerpoint/2010/main" val="39205446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Equations for </a:t>
            </a:r>
            <a:r>
              <a:rPr lang="en-US" dirty="0">
                <a:latin typeface="Symbol" pitchFamily="18" charset="2"/>
              </a:rPr>
              <a:t>G</a:t>
            </a:r>
          </a:p>
        </p:txBody>
      </p:sp>
      <p:sp>
        <p:nvSpPr>
          <p:cNvPr id="3" name="TextBox 2"/>
          <p:cNvSpPr txBox="1"/>
          <p:nvPr/>
        </p:nvSpPr>
        <p:spPr>
          <a:xfrm>
            <a:off x="5912528" y="5214885"/>
            <a:ext cx="2952892" cy="646331"/>
          </a:xfrm>
          <a:prstGeom prst="rect">
            <a:avLst/>
          </a:prstGeom>
          <a:noFill/>
        </p:spPr>
        <p:txBody>
          <a:bodyPr wrap="square" rtlCol="0">
            <a:spAutoFit/>
          </a:bodyPr>
          <a:lstStyle/>
          <a:p>
            <a:r>
              <a:rPr lang="en-US" sz="1200" dirty="0"/>
              <a:t>Surface area to volume ratio for clay normalized by surface area to volume ratio for a sphere</a:t>
            </a:r>
          </a:p>
        </p:txBody>
      </p:sp>
      <p:sp>
        <p:nvSpPr>
          <p:cNvPr id="17" name="TextBox 16"/>
          <p:cNvSpPr txBox="1"/>
          <p:nvPr/>
        </p:nvSpPr>
        <p:spPr>
          <a:xfrm>
            <a:off x="6747029" y="2453578"/>
            <a:ext cx="2237174" cy="646331"/>
          </a:xfrm>
          <a:prstGeom prst="rect">
            <a:avLst/>
          </a:prstGeom>
          <a:noFill/>
        </p:spPr>
        <p:txBody>
          <a:bodyPr wrap="square" rtlCol="0">
            <a:spAutoFit/>
          </a:bodyPr>
          <a:lstStyle/>
          <a:p>
            <a:r>
              <a:rPr lang="en-US" sz="1200" dirty="0"/>
              <a:t>Surface area of clay divided by total surface area of clay + reactor walls</a:t>
            </a:r>
          </a:p>
        </p:txBody>
      </p: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E10AB6-67A2-4CD1-97B3-09096B08604E}"/>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05583" y="2036580"/>
            <a:ext cx="3304973" cy="474721"/>
          </a:xfrm>
          <a:prstGeom prst="rect">
            <a:avLst/>
          </a:prstGeom>
        </p:spPr>
      </p:pic>
      <p:pic>
        <p:nvPicPr>
          <p:cNvPr id="8" name="Picture 7">
            <a:extLst>
              <a:ext uri="{FF2B5EF4-FFF2-40B4-BE49-F238E27FC236}">
                <a16:creationId xmlns:a16="http://schemas.microsoft.com/office/drawing/2014/main" id="{68D05549-83D2-47A5-80BE-06421C0A2635}"/>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771829" y="1927867"/>
            <a:ext cx="2952892" cy="597274"/>
          </a:xfrm>
          <a:prstGeom prst="rect">
            <a:avLst/>
          </a:prstGeom>
        </p:spPr>
      </p:pic>
      <p:pic>
        <p:nvPicPr>
          <p:cNvPr id="19" name="Picture 18">
            <a:extLst>
              <a:ext uri="{FF2B5EF4-FFF2-40B4-BE49-F238E27FC236}">
                <a16:creationId xmlns:a16="http://schemas.microsoft.com/office/drawing/2014/main" id="{B36E14EA-6266-44BB-BBEC-7D1D794441A3}"/>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852795" y="2095138"/>
            <a:ext cx="2085622" cy="178802"/>
          </a:xfrm>
          <a:prstGeom prst="rect">
            <a:avLst/>
          </a:prstGeom>
        </p:spPr>
      </p:pic>
      <p:pic>
        <p:nvPicPr>
          <p:cNvPr id="21" name="Picture 20">
            <a:extLst>
              <a:ext uri="{FF2B5EF4-FFF2-40B4-BE49-F238E27FC236}">
                <a16:creationId xmlns:a16="http://schemas.microsoft.com/office/drawing/2014/main" id="{3382A003-CBCB-47DD-8149-22185C59F8E2}"/>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35865" y="3032209"/>
            <a:ext cx="4617143" cy="600381"/>
          </a:xfrm>
          <a:prstGeom prst="rect">
            <a:avLst/>
          </a:prstGeom>
        </p:spPr>
      </p:pic>
      <p:pic>
        <p:nvPicPr>
          <p:cNvPr id="25" name="Picture 24">
            <a:extLst>
              <a:ext uri="{FF2B5EF4-FFF2-40B4-BE49-F238E27FC236}">
                <a16:creationId xmlns:a16="http://schemas.microsoft.com/office/drawing/2014/main" id="{DBE69BB7-F9A9-4C58-A49D-B22B3D04BCD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01250" y="4259802"/>
            <a:ext cx="5310477" cy="702476"/>
          </a:xfrm>
          <a:prstGeom prst="rect">
            <a:avLst/>
          </a:prstGeom>
        </p:spPr>
      </p:pic>
      <p:pic>
        <p:nvPicPr>
          <p:cNvPr id="29" name="Picture 28">
            <a:extLst>
              <a:ext uri="{FF2B5EF4-FFF2-40B4-BE49-F238E27FC236}">
                <a16:creationId xmlns:a16="http://schemas.microsoft.com/office/drawing/2014/main" id="{8556F5EE-B245-47A0-A451-A4576C92A21D}"/>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6235325" y="4310849"/>
            <a:ext cx="2630095" cy="600381"/>
          </a:xfrm>
          <a:prstGeom prst="rect">
            <a:avLst/>
          </a:prstGeom>
        </p:spPr>
      </p:pic>
      <p:pic>
        <p:nvPicPr>
          <p:cNvPr id="31" name="Picture 30">
            <a:extLst>
              <a:ext uri="{FF2B5EF4-FFF2-40B4-BE49-F238E27FC236}">
                <a16:creationId xmlns:a16="http://schemas.microsoft.com/office/drawing/2014/main" id="{9EFD6721-702A-407D-9061-7E74C882D4DA}"/>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01250" y="5528312"/>
            <a:ext cx="5161143" cy="630857"/>
          </a:xfrm>
          <a:prstGeom prst="rect">
            <a:avLst/>
          </a:prstGeom>
        </p:spPr>
      </p:pic>
      <p:pic>
        <p:nvPicPr>
          <p:cNvPr id="33" name="Picture 32">
            <a:extLst>
              <a:ext uri="{FF2B5EF4-FFF2-40B4-BE49-F238E27FC236}">
                <a16:creationId xmlns:a16="http://schemas.microsoft.com/office/drawing/2014/main" id="{C95FA6E1-240A-461F-9A3B-AC587BCE7E6E}"/>
              </a:ext>
            </a:extLst>
          </p:cNvPr>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01250" y="7109393"/>
            <a:ext cx="3292952" cy="704000"/>
          </a:xfrm>
          <a:prstGeom prst="rect">
            <a:avLst/>
          </a:prstGeom>
        </p:spPr>
      </p:pic>
    </p:spTree>
    <p:extLst>
      <p:ext uri="{BB962C8B-B14F-4D97-AF65-F5344CB8AC3E}">
        <p14:creationId xmlns:p14="http://schemas.microsoft.com/office/powerpoint/2010/main" val="236331694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 of clay surface area to total surface area </a:t>
            </a:r>
            <a:r>
              <a:rPr lang="en-US" sz="3600" dirty="0"/>
              <a:t>(including reactor walls)</a:t>
            </a:r>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E0FBEAF9-21F6-4256-9A71-2CD2815B027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7200" y="1840089"/>
            <a:ext cx="8395246" cy="1411111"/>
          </a:xfrm>
          <a:prstGeom prst="rect">
            <a:avLst/>
          </a:prstGeom>
        </p:spPr>
      </p:pic>
      <p:pic>
        <p:nvPicPr>
          <p:cNvPr id="9" name="Picture 8">
            <a:extLst>
              <a:ext uri="{FF2B5EF4-FFF2-40B4-BE49-F238E27FC236}">
                <a16:creationId xmlns:a16="http://schemas.microsoft.com/office/drawing/2014/main" id="{7AA35BF2-6236-4AD5-9484-BB2F6EE0F7B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57199" y="4301066"/>
            <a:ext cx="8395245" cy="1297626"/>
          </a:xfrm>
          <a:prstGeom prst="rect">
            <a:avLst/>
          </a:prstGeom>
        </p:spPr>
      </p:pic>
    </p:spTree>
    <p:extLst>
      <p:ext uri="{BB962C8B-B14F-4D97-AF65-F5344CB8AC3E}">
        <p14:creationId xmlns:p14="http://schemas.microsoft.com/office/powerpoint/2010/main" val="139871195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Poisson distribution and coagulant loss to walls combined to get surface coverage </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C74A6D4A-F70E-4078-8670-4A2011F82EEB}"/>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18251" y="1776213"/>
            <a:ext cx="5052952" cy="633905"/>
          </a:xfrm>
          <a:prstGeom prst="rect">
            <a:avLst/>
          </a:prstGeom>
        </p:spPr>
      </p:pic>
      <p:pic>
        <p:nvPicPr>
          <p:cNvPr id="16" name="Picture 15">
            <a:extLst>
              <a:ext uri="{FF2B5EF4-FFF2-40B4-BE49-F238E27FC236}">
                <a16:creationId xmlns:a16="http://schemas.microsoft.com/office/drawing/2014/main" id="{EAF3FDAA-7F73-4C5C-B46B-3257D43AE30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54357" y="2591047"/>
            <a:ext cx="4554666" cy="704000"/>
          </a:xfrm>
          <a:prstGeom prst="rect">
            <a:avLst/>
          </a:prstGeom>
        </p:spPr>
      </p:pic>
      <p:pic>
        <p:nvPicPr>
          <p:cNvPr id="18" name="Picture 17">
            <a:extLst>
              <a:ext uri="{FF2B5EF4-FFF2-40B4-BE49-F238E27FC236}">
                <a16:creationId xmlns:a16="http://schemas.microsoft.com/office/drawing/2014/main" id="{418DDF7E-EB34-4C9F-889E-6DE5D2BA93E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74642" y="3690834"/>
            <a:ext cx="5408000" cy="661333"/>
          </a:xfrm>
          <a:prstGeom prst="rect">
            <a:avLst/>
          </a:prstGeom>
        </p:spPr>
      </p:pic>
      <p:pic>
        <p:nvPicPr>
          <p:cNvPr id="24" name="Picture 23">
            <a:extLst>
              <a:ext uri="{FF2B5EF4-FFF2-40B4-BE49-F238E27FC236}">
                <a16:creationId xmlns:a16="http://schemas.microsoft.com/office/drawing/2014/main" id="{6F60FB6D-DD90-41FE-BACC-6B2EAA51D17A}"/>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285305" y="3748778"/>
            <a:ext cx="2630095" cy="600381"/>
          </a:xfrm>
          <a:prstGeom prst="rect">
            <a:avLst/>
          </a:prstGeom>
        </p:spPr>
      </p:pic>
    </p:spTree>
    <p:extLst>
      <p:ext uri="{BB962C8B-B14F-4D97-AF65-F5344CB8AC3E}">
        <p14:creationId xmlns:p14="http://schemas.microsoft.com/office/powerpoint/2010/main" val="22142937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Poisson distribution and coagulant loss to walls combined to get surface coverage </a:t>
            </a:r>
          </a:p>
        </p:txBody>
      </p:sp>
      <p:sp>
        <p:nvSpPr>
          <p:cNvPr id="9" name="TextBox 8"/>
          <p:cNvSpPr txBox="1"/>
          <p:nvPr/>
        </p:nvSpPr>
        <p:spPr>
          <a:xfrm>
            <a:off x="274642" y="1678763"/>
            <a:ext cx="8590772" cy="584775"/>
          </a:xfrm>
          <a:prstGeom prst="rect">
            <a:avLst/>
          </a:prstGeom>
          <a:noFill/>
        </p:spPr>
        <p:txBody>
          <a:bodyPr wrap="square" rtlCol="0">
            <a:spAutoFit/>
          </a:bodyPr>
          <a:lstStyle/>
          <a:p>
            <a:r>
              <a:rPr lang="en-US" sz="1600" dirty="0"/>
              <a:t>The surface coverage is reduced due to stacking (which is handled by the Poisson distribution) and by the loss of coagulant to the reactor walls.</a:t>
            </a:r>
          </a:p>
        </p:txBody>
      </p:sp>
      <p:sp>
        <p:nvSpPr>
          <p:cNvPr id="10" name="Rectangle 9"/>
          <p:cNvSpPr/>
          <p:nvPr/>
        </p:nvSpPr>
        <p:spPr>
          <a:xfrm>
            <a:off x="7394223" y="2612959"/>
            <a:ext cx="1749777" cy="553998"/>
          </a:xfrm>
          <a:prstGeom prst="rect">
            <a:avLst/>
          </a:prstGeom>
        </p:spPr>
        <p:txBody>
          <a:bodyPr wrap="square">
            <a:spAutoFit/>
          </a:bodyPr>
          <a:lstStyle/>
          <a:p>
            <a:r>
              <a:rPr lang="en-US" sz="1500" dirty="0"/>
              <a:t>loss of coagulant to the reactor walls</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2" name="Picture 21">
            <a:extLst>
              <a:ext uri="{FF2B5EF4-FFF2-40B4-BE49-F238E27FC236}">
                <a16:creationId xmlns:a16="http://schemas.microsoft.com/office/drawing/2014/main" id="{C4D6698D-DF1A-4CDE-8FBE-34DEC7FFE788}"/>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54110" y="2551296"/>
            <a:ext cx="6732997" cy="677325"/>
          </a:xfrm>
          <a:prstGeom prst="rect">
            <a:avLst/>
          </a:prstGeom>
        </p:spPr>
      </p:pic>
      <p:pic>
        <p:nvPicPr>
          <p:cNvPr id="26" name="Picture 25">
            <a:extLst>
              <a:ext uri="{FF2B5EF4-FFF2-40B4-BE49-F238E27FC236}">
                <a16:creationId xmlns:a16="http://schemas.microsoft.com/office/drawing/2014/main" id="{16F5866D-3A3B-4EDF-A2CC-C2D9A5CBA2FB}"/>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54110" y="4971998"/>
            <a:ext cx="5764468" cy="643387"/>
          </a:xfrm>
          <a:prstGeom prst="rect">
            <a:avLst/>
          </a:prstGeom>
        </p:spPr>
      </p:pic>
      <p:pic>
        <p:nvPicPr>
          <p:cNvPr id="28" name="Picture 27">
            <a:extLst>
              <a:ext uri="{FF2B5EF4-FFF2-40B4-BE49-F238E27FC236}">
                <a16:creationId xmlns:a16="http://schemas.microsoft.com/office/drawing/2014/main" id="{46F2898D-4EEF-43D1-AB6C-1592B2A3D75D}"/>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54110" y="3668252"/>
            <a:ext cx="5076366" cy="677325"/>
          </a:xfrm>
          <a:prstGeom prst="rect">
            <a:avLst/>
          </a:prstGeom>
        </p:spPr>
      </p:pic>
    </p:spTree>
    <p:extLst>
      <p:ext uri="{BB962C8B-B14F-4D97-AF65-F5344CB8AC3E}">
        <p14:creationId xmlns:p14="http://schemas.microsoft.com/office/powerpoint/2010/main" val="37121310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platelet geometry</a:t>
            </a:r>
          </a:p>
        </p:txBody>
      </p:sp>
      <p:sp>
        <p:nvSpPr>
          <p:cNvPr id="10" name="TextBox 9"/>
          <p:cNvSpPr txBox="1"/>
          <p:nvPr/>
        </p:nvSpPr>
        <p:spPr>
          <a:xfrm>
            <a:off x="3172858" y="4010140"/>
            <a:ext cx="5238774" cy="830997"/>
          </a:xfrm>
          <a:prstGeom prst="rect">
            <a:avLst/>
          </a:prstGeom>
          <a:noFill/>
        </p:spPr>
        <p:txBody>
          <a:bodyPr wrap="square" rtlCol="0">
            <a:spAutoFit/>
          </a:bodyPr>
          <a:lstStyle/>
          <a:p>
            <a:r>
              <a:rPr lang="en-US" sz="2400" dirty="0" err="1"/>
              <a:t>D.Clay</a:t>
            </a:r>
            <a:r>
              <a:rPr lang="en-US" sz="2400" dirty="0"/>
              <a:t> is the diameter of a sphere with equal volume as the clay platelet</a:t>
            </a:r>
          </a:p>
        </p:txBody>
      </p:sp>
      <p:sp>
        <p:nvSpPr>
          <p:cNvPr id="11" name="TextBox 10"/>
          <p:cNvSpPr txBox="1"/>
          <p:nvPr/>
        </p:nvSpPr>
        <p:spPr>
          <a:xfrm>
            <a:off x="3172858" y="1894902"/>
            <a:ext cx="5238774" cy="830997"/>
          </a:xfrm>
          <a:prstGeom prst="rect">
            <a:avLst/>
          </a:prstGeom>
          <a:noFill/>
        </p:spPr>
        <p:txBody>
          <a:bodyPr wrap="square" rtlCol="0">
            <a:spAutoFit/>
          </a:bodyPr>
          <a:lstStyle/>
          <a:p>
            <a:r>
              <a:rPr lang="en-US" sz="2400" dirty="0"/>
              <a:t>Model clay as cylinder with height and diameter</a:t>
            </a:r>
          </a:p>
        </p:txBody>
      </p:sp>
      <p:sp>
        <p:nvSpPr>
          <p:cNvPr id="12" name="TextBox 11"/>
          <p:cNvSpPr txBox="1"/>
          <p:nvPr/>
        </p:nvSpPr>
        <p:spPr>
          <a:xfrm>
            <a:off x="3960771" y="5582125"/>
            <a:ext cx="5238774" cy="1200329"/>
          </a:xfrm>
          <a:prstGeom prst="rect">
            <a:avLst/>
          </a:prstGeom>
          <a:noFill/>
        </p:spPr>
        <p:txBody>
          <a:bodyPr wrap="square" rtlCol="0">
            <a:spAutoFit/>
          </a:bodyPr>
          <a:lstStyle/>
          <a:p>
            <a:r>
              <a:rPr lang="en-US" sz="2400" dirty="0" err="1"/>
              <a:t>D.ClayPlatelet</a:t>
            </a:r>
            <a:r>
              <a:rPr lang="en-US" sz="2400" dirty="0"/>
              <a:t> is the diameter of a cylinder given ratio of height to diameter and equal volume spherical diameter</a:t>
            </a:r>
          </a:p>
        </p:txBody>
      </p: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FC24C773-A7BC-42A3-A342-EFFB1E610DF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89215" y="2083419"/>
            <a:ext cx="2317714" cy="589714"/>
          </a:xfrm>
          <a:prstGeom prst="rect">
            <a:avLst/>
          </a:prstGeom>
        </p:spPr>
      </p:pic>
      <p:pic>
        <p:nvPicPr>
          <p:cNvPr id="16" name="Picture 15">
            <a:extLst>
              <a:ext uri="{FF2B5EF4-FFF2-40B4-BE49-F238E27FC236}">
                <a16:creationId xmlns:a16="http://schemas.microsoft.com/office/drawing/2014/main" id="{1677FD4C-0497-4906-B338-E8CF9E43263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9215" y="3282014"/>
            <a:ext cx="4239238" cy="452571"/>
          </a:xfrm>
          <a:prstGeom prst="rect">
            <a:avLst/>
          </a:prstGeom>
        </p:spPr>
      </p:pic>
      <p:pic>
        <p:nvPicPr>
          <p:cNvPr id="18" name="Picture 17">
            <a:extLst>
              <a:ext uri="{FF2B5EF4-FFF2-40B4-BE49-F238E27FC236}">
                <a16:creationId xmlns:a16="http://schemas.microsoft.com/office/drawing/2014/main" id="{9CA7AEC6-3392-4685-9583-03A6245C196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75048" y="3274692"/>
            <a:ext cx="3387428" cy="452571"/>
          </a:xfrm>
          <a:prstGeom prst="rect">
            <a:avLst/>
          </a:prstGeom>
        </p:spPr>
      </p:pic>
      <p:pic>
        <p:nvPicPr>
          <p:cNvPr id="22" name="Picture 21">
            <a:extLst>
              <a:ext uri="{FF2B5EF4-FFF2-40B4-BE49-F238E27FC236}">
                <a16:creationId xmlns:a16="http://schemas.microsoft.com/office/drawing/2014/main" id="{7BAE4127-1EE2-47F7-9A82-622AA1949DE3}"/>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9215" y="4124880"/>
            <a:ext cx="2093714" cy="458667"/>
          </a:xfrm>
          <a:prstGeom prst="rect">
            <a:avLst/>
          </a:prstGeom>
        </p:spPr>
      </p:pic>
      <p:pic>
        <p:nvPicPr>
          <p:cNvPr id="24" name="Picture 23">
            <a:extLst>
              <a:ext uri="{FF2B5EF4-FFF2-40B4-BE49-F238E27FC236}">
                <a16:creationId xmlns:a16="http://schemas.microsoft.com/office/drawing/2014/main" id="{22A7075B-B651-4371-9169-899842D3C6F2}"/>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05976" y="5066637"/>
            <a:ext cx="4601905" cy="458667"/>
          </a:xfrm>
          <a:prstGeom prst="rect">
            <a:avLst/>
          </a:prstGeom>
        </p:spPr>
      </p:pic>
      <p:pic>
        <p:nvPicPr>
          <p:cNvPr id="26" name="Picture 25">
            <a:extLst>
              <a:ext uri="{FF2B5EF4-FFF2-40B4-BE49-F238E27FC236}">
                <a16:creationId xmlns:a16="http://schemas.microsoft.com/office/drawing/2014/main" id="{61AE1154-A2E2-45AE-A641-D1B21B02A8A4}"/>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73152" y="5824998"/>
            <a:ext cx="3687619" cy="696381"/>
          </a:xfrm>
          <a:prstGeom prst="rect">
            <a:avLst/>
          </a:prstGeom>
        </p:spPr>
      </p:pic>
    </p:spTree>
    <p:extLst>
      <p:ext uri="{BB962C8B-B14F-4D97-AF65-F5344CB8AC3E}">
        <p14:creationId xmlns:p14="http://schemas.microsoft.com/office/powerpoint/2010/main" val="59653560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platelet geometry</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EA024047-2355-4F6A-9918-D3B0D6544196}"/>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227781" y="1670973"/>
            <a:ext cx="3687619" cy="696381"/>
          </a:xfrm>
          <a:prstGeom prst="rect">
            <a:avLst/>
          </a:prstGeom>
        </p:spPr>
      </p:pic>
      <p:pic>
        <p:nvPicPr>
          <p:cNvPr id="13" name="Picture 12">
            <a:extLst>
              <a:ext uri="{FF2B5EF4-FFF2-40B4-BE49-F238E27FC236}">
                <a16:creationId xmlns:a16="http://schemas.microsoft.com/office/drawing/2014/main" id="{02CEADAC-471D-447C-900C-AE26740D30C5}"/>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25" y="2610107"/>
            <a:ext cx="6872381" cy="452571"/>
          </a:xfrm>
          <a:prstGeom prst="rect">
            <a:avLst/>
          </a:prstGeom>
        </p:spPr>
      </p:pic>
      <p:pic>
        <p:nvPicPr>
          <p:cNvPr id="15" name="Picture 14">
            <a:extLst>
              <a:ext uri="{FF2B5EF4-FFF2-40B4-BE49-F238E27FC236}">
                <a16:creationId xmlns:a16="http://schemas.microsoft.com/office/drawing/2014/main" id="{00BA0CBA-BF9C-482C-8C00-68E975E1DD2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597686" y="3229393"/>
            <a:ext cx="2317714" cy="589714"/>
          </a:xfrm>
          <a:prstGeom prst="rect">
            <a:avLst/>
          </a:prstGeom>
        </p:spPr>
      </p:pic>
      <p:pic>
        <p:nvPicPr>
          <p:cNvPr id="17" name="Picture 16">
            <a:extLst>
              <a:ext uri="{FF2B5EF4-FFF2-40B4-BE49-F238E27FC236}">
                <a16:creationId xmlns:a16="http://schemas.microsoft.com/office/drawing/2014/main" id="{776A71BE-DFFE-4D4D-AEC9-DBB4D8AA039E}"/>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28600" y="3842597"/>
            <a:ext cx="7250285" cy="696381"/>
          </a:xfrm>
          <a:prstGeom prst="rect">
            <a:avLst/>
          </a:prstGeom>
        </p:spPr>
      </p:pic>
      <p:pic>
        <p:nvPicPr>
          <p:cNvPr id="19" name="Picture 18">
            <a:extLst>
              <a:ext uri="{FF2B5EF4-FFF2-40B4-BE49-F238E27FC236}">
                <a16:creationId xmlns:a16="http://schemas.microsoft.com/office/drawing/2014/main" id="{7F14BA06-5EDE-4DA9-8813-AE892E9DC56D}"/>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28600" y="4816898"/>
            <a:ext cx="5450666" cy="696381"/>
          </a:xfrm>
          <a:prstGeom prst="rect">
            <a:avLst/>
          </a:prstGeom>
        </p:spPr>
      </p:pic>
      <p:pic>
        <p:nvPicPr>
          <p:cNvPr id="21" name="Picture 20">
            <a:extLst>
              <a:ext uri="{FF2B5EF4-FFF2-40B4-BE49-F238E27FC236}">
                <a16:creationId xmlns:a16="http://schemas.microsoft.com/office/drawing/2014/main" id="{0DA5274B-E665-48B9-B539-AB4CE492052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28600" y="5885184"/>
            <a:ext cx="3204571" cy="638476"/>
          </a:xfrm>
          <a:prstGeom prst="rect">
            <a:avLst/>
          </a:prstGeom>
        </p:spPr>
      </p:pic>
      <p:pic>
        <p:nvPicPr>
          <p:cNvPr id="23" name="Picture 22">
            <a:extLst>
              <a:ext uri="{FF2B5EF4-FFF2-40B4-BE49-F238E27FC236}">
                <a16:creationId xmlns:a16="http://schemas.microsoft.com/office/drawing/2014/main" id="{E3FDE15B-1DDB-4C75-BB34-B6921066253E}"/>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4686300" y="5885184"/>
            <a:ext cx="4313905" cy="696381"/>
          </a:xfrm>
          <a:prstGeom prst="rect">
            <a:avLst/>
          </a:prstGeom>
        </p:spPr>
      </p:pic>
    </p:spTree>
    <p:extLst>
      <p:ext uri="{BB962C8B-B14F-4D97-AF65-F5344CB8AC3E}">
        <p14:creationId xmlns:p14="http://schemas.microsoft.com/office/powerpoint/2010/main" val="242949529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of clay</a:t>
            </a:r>
          </a:p>
        </p:txBody>
      </p:sp>
      <p:sp>
        <p:nvSpPr>
          <p:cNvPr id="10" name="TextBox 9"/>
          <p:cNvSpPr txBox="1"/>
          <p:nvPr/>
        </p:nvSpPr>
        <p:spPr>
          <a:xfrm>
            <a:off x="5111827" y="6290631"/>
            <a:ext cx="3690434" cy="523220"/>
          </a:xfrm>
          <a:prstGeom prst="rect">
            <a:avLst/>
          </a:prstGeom>
          <a:noFill/>
        </p:spPr>
        <p:txBody>
          <a:bodyPr wrap="none" rtlCol="0">
            <a:spAutoFit/>
          </a:bodyPr>
          <a:lstStyle/>
          <a:p>
            <a:r>
              <a:rPr lang="en-US" dirty="0"/>
              <a:t>If you neglect wall loses</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0E2C700-FCA1-40E5-B28D-07014528615B}"/>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05261" y="1941090"/>
            <a:ext cx="4000500" cy="446506"/>
          </a:xfrm>
          <a:prstGeom prst="rect">
            <a:avLst/>
          </a:prstGeom>
        </p:spPr>
      </p:pic>
      <p:pic>
        <p:nvPicPr>
          <p:cNvPr id="13" name="Picture 12">
            <a:extLst>
              <a:ext uri="{FF2B5EF4-FFF2-40B4-BE49-F238E27FC236}">
                <a16:creationId xmlns:a16="http://schemas.microsoft.com/office/drawing/2014/main" id="{F8BC84F0-E6B5-429A-B80D-C08413DF179A}"/>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624834" y="3561836"/>
            <a:ext cx="4313905" cy="696381"/>
          </a:xfrm>
          <a:prstGeom prst="rect">
            <a:avLst/>
          </a:prstGeom>
        </p:spPr>
      </p:pic>
      <p:pic>
        <p:nvPicPr>
          <p:cNvPr id="15" name="Picture 14">
            <a:extLst>
              <a:ext uri="{FF2B5EF4-FFF2-40B4-BE49-F238E27FC236}">
                <a16:creationId xmlns:a16="http://schemas.microsoft.com/office/drawing/2014/main" id="{741FDDE7-3FEB-42E7-B3E2-1DE87890315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04453" y="1927065"/>
            <a:ext cx="4554666" cy="704000"/>
          </a:xfrm>
          <a:prstGeom prst="rect">
            <a:avLst/>
          </a:prstGeom>
        </p:spPr>
      </p:pic>
      <p:pic>
        <p:nvPicPr>
          <p:cNvPr id="17" name="Picture 16">
            <a:extLst>
              <a:ext uri="{FF2B5EF4-FFF2-40B4-BE49-F238E27FC236}">
                <a16:creationId xmlns:a16="http://schemas.microsoft.com/office/drawing/2014/main" id="{ADD91AAA-7D12-43D6-8221-AC4B274D7EB6}"/>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03968" y="2788110"/>
            <a:ext cx="5062095" cy="544000"/>
          </a:xfrm>
          <a:prstGeom prst="rect">
            <a:avLst/>
          </a:prstGeom>
        </p:spPr>
      </p:pic>
      <p:pic>
        <p:nvPicPr>
          <p:cNvPr id="19" name="Picture 18">
            <a:extLst>
              <a:ext uri="{FF2B5EF4-FFF2-40B4-BE49-F238E27FC236}">
                <a16:creationId xmlns:a16="http://schemas.microsoft.com/office/drawing/2014/main" id="{FEFC7A99-B3ED-440B-B571-A859D766949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30590" y="4387678"/>
            <a:ext cx="5819428" cy="598857"/>
          </a:xfrm>
          <a:prstGeom prst="rect">
            <a:avLst/>
          </a:prstGeom>
        </p:spPr>
      </p:pic>
      <p:pic>
        <p:nvPicPr>
          <p:cNvPr id="21" name="Picture 20">
            <a:extLst>
              <a:ext uri="{FF2B5EF4-FFF2-40B4-BE49-F238E27FC236}">
                <a16:creationId xmlns:a16="http://schemas.microsoft.com/office/drawing/2014/main" id="{416A7BFE-C6C3-4AF8-AC57-38843BDADCF7}"/>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307882" y="5200741"/>
            <a:ext cx="4630857" cy="723809"/>
          </a:xfrm>
          <a:prstGeom prst="rect">
            <a:avLst/>
          </a:prstGeom>
        </p:spPr>
      </p:pic>
      <p:pic>
        <p:nvPicPr>
          <p:cNvPr id="23" name="Picture 22">
            <a:extLst>
              <a:ext uri="{FF2B5EF4-FFF2-40B4-BE49-F238E27FC236}">
                <a16:creationId xmlns:a16="http://schemas.microsoft.com/office/drawing/2014/main" id="{2EACD38F-E86C-49D4-AEAF-F5F7B7F171B1}"/>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206300" y="5998821"/>
            <a:ext cx="4480000" cy="583619"/>
          </a:xfrm>
          <a:prstGeom prst="rect">
            <a:avLst/>
          </a:prstGeom>
        </p:spPr>
      </p:pic>
    </p:spTree>
    <p:extLst>
      <p:ext uri="{BB962C8B-B14F-4D97-AF65-F5344CB8AC3E}">
        <p14:creationId xmlns:p14="http://schemas.microsoft.com/office/powerpoint/2010/main" val="41826297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Coagulant Dose</a:t>
            </a:r>
          </a:p>
        </p:txBody>
      </p:sp>
      <p:sp>
        <p:nvSpPr>
          <p:cNvPr id="6" name="TextBox 5"/>
          <p:cNvSpPr txBox="1"/>
          <p:nvPr/>
        </p:nvSpPr>
        <p:spPr>
          <a:xfrm>
            <a:off x="5370990" y="1918740"/>
            <a:ext cx="3471169" cy="1015663"/>
          </a:xfrm>
          <a:prstGeom prst="rect">
            <a:avLst/>
          </a:prstGeom>
          <a:noFill/>
        </p:spPr>
        <p:txBody>
          <a:bodyPr wrap="square" rtlCol="0">
            <a:spAutoFit/>
          </a:bodyPr>
          <a:lstStyle/>
          <a:p>
            <a:r>
              <a:rPr lang="en-US" sz="2000" dirty="0"/>
              <a:t>Coagulant dose is inside coagulant volume fraction</a:t>
            </a:r>
          </a:p>
          <a:p>
            <a:r>
              <a:rPr lang="en-US" sz="2000" dirty="0"/>
              <a:t>Solve for dose…</a:t>
            </a:r>
          </a:p>
        </p:txBody>
      </p:sp>
      <p:sp>
        <p:nvSpPr>
          <p:cNvPr id="7" name="TextBox 6"/>
          <p:cNvSpPr txBox="1"/>
          <p:nvPr/>
        </p:nvSpPr>
        <p:spPr>
          <a:xfrm>
            <a:off x="230820" y="6294268"/>
            <a:ext cx="8768326" cy="400110"/>
          </a:xfrm>
          <a:prstGeom prst="rect">
            <a:avLst/>
          </a:prstGeom>
          <a:noFill/>
        </p:spPr>
        <p:txBody>
          <a:bodyPr wrap="square" rtlCol="0">
            <a:spAutoFit/>
          </a:bodyPr>
          <a:lstStyle/>
          <a:p>
            <a:r>
              <a:rPr lang="en-US" sz="2000" dirty="0"/>
              <a:t>Given a target residual turbidity, solve for required </a:t>
            </a:r>
            <a:r>
              <a:rPr lang="en-US" sz="2000" dirty="0">
                <a:latin typeface="Symbol" pitchFamily="18" charset="2"/>
              </a:rPr>
              <a:t>G</a:t>
            </a:r>
            <a:r>
              <a:rPr lang="en-US" sz="2000" dirty="0"/>
              <a:t>, then solve for coagulant dose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4A481194-CDE7-4397-AAB9-A899F7843D0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4505" y="1835944"/>
            <a:ext cx="4480000" cy="583619"/>
          </a:xfrm>
          <a:prstGeom prst="rect">
            <a:avLst/>
          </a:prstGeom>
        </p:spPr>
      </p:pic>
      <p:pic>
        <p:nvPicPr>
          <p:cNvPr id="15" name="Picture 14">
            <a:extLst>
              <a:ext uri="{FF2B5EF4-FFF2-40B4-BE49-F238E27FC236}">
                <a16:creationId xmlns:a16="http://schemas.microsoft.com/office/drawing/2014/main" id="{B8202B5C-AEBA-40B7-928E-F7505F0414B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08897" y="3350117"/>
            <a:ext cx="8458200" cy="703923"/>
          </a:xfrm>
          <a:prstGeom prst="rect">
            <a:avLst/>
          </a:prstGeom>
        </p:spPr>
      </p:pic>
      <p:pic>
        <p:nvPicPr>
          <p:cNvPr id="17" name="Picture 16">
            <a:extLst>
              <a:ext uri="{FF2B5EF4-FFF2-40B4-BE49-F238E27FC236}">
                <a16:creationId xmlns:a16="http://schemas.microsoft.com/office/drawing/2014/main" id="{93617E5F-585D-4B81-81E1-F8733444BD04}"/>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891512" y="4197993"/>
            <a:ext cx="5728000" cy="608000"/>
          </a:xfrm>
          <a:prstGeom prst="rect">
            <a:avLst/>
          </a:prstGeom>
        </p:spPr>
      </p:pic>
      <p:pic>
        <p:nvPicPr>
          <p:cNvPr id="19" name="Picture 18">
            <a:extLst>
              <a:ext uri="{FF2B5EF4-FFF2-40B4-BE49-F238E27FC236}">
                <a16:creationId xmlns:a16="http://schemas.microsoft.com/office/drawing/2014/main" id="{0F8F68AC-5ECD-4711-BA4F-00301B51D32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94548" y="4544820"/>
            <a:ext cx="1584762" cy="629333"/>
          </a:xfrm>
          <a:prstGeom prst="rect">
            <a:avLst/>
          </a:prstGeom>
        </p:spPr>
      </p:pic>
      <p:pic>
        <p:nvPicPr>
          <p:cNvPr id="21" name="Picture 20">
            <a:extLst>
              <a:ext uri="{FF2B5EF4-FFF2-40B4-BE49-F238E27FC236}">
                <a16:creationId xmlns:a16="http://schemas.microsoft.com/office/drawing/2014/main" id="{FBD52D87-0538-4A83-9E7D-FBBE1615C53B}"/>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689977" y="5350266"/>
            <a:ext cx="1589333" cy="629333"/>
          </a:xfrm>
          <a:prstGeom prst="rect">
            <a:avLst/>
          </a:prstGeom>
        </p:spPr>
      </p:pic>
    </p:spTree>
    <p:extLst>
      <p:ext uri="{BB962C8B-B14F-4D97-AF65-F5344CB8AC3E}">
        <p14:creationId xmlns:p14="http://schemas.microsoft.com/office/powerpoint/2010/main" val="26298490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92D57286-C943-4039-96F2-F098F05381C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6" y="1564210"/>
            <a:ext cx="1318857" cy="324571"/>
          </a:xfrm>
          <a:prstGeom prst="rect">
            <a:avLst/>
          </a:prstGeom>
        </p:spPr>
      </p:pic>
      <p:pic>
        <p:nvPicPr>
          <p:cNvPr id="15" name="Picture 14">
            <a:extLst>
              <a:ext uri="{FF2B5EF4-FFF2-40B4-BE49-F238E27FC236}">
                <a16:creationId xmlns:a16="http://schemas.microsoft.com/office/drawing/2014/main" id="{53EE6337-E937-4BBB-B8E2-08B349D14A7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02498" y="5742760"/>
            <a:ext cx="1467428"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of clay to reactor walls</a:t>
            </a:r>
          </a:p>
        </p:txBody>
      </p:sp>
      <p:graphicFrame>
        <p:nvGraphicFramePr>
          <p:cNvPr id="3" name="Object 2"/>
          <p:cNvGraphicFramePr>
            <a:graphicFrameLocks noChangeAspect="1"/>
          </p:cNvGraphicFramePr>
          <p:nvPr>
            <p:extLst>
              <p:ext uri="{D42A27DB-BD31-4B8C-83A1-F6EECF244321}">
                <p14:modId xmlns:p14="http://schemas.microsoft.com/office/powerpoint/2010/main" val="3129148406"/>
              </p:ext>
            </p:extLst>
          </p:nvPr>
        </p:nvGraphicFramePr>
        <p:xfrm>
          <a:off x="1775534" y="1833933"/>
          <a:ext cx="5125652" cy="3629586"/>
        </p:xfrm>
        <a:graphic>
          <a:graphicData uri="http://schemas.openxmlformats.org/presentationml/2006/ole">
            <mc:AlternateContent xmlns:mc="http://schemas.openxmlformats.org/markup-compatibility/2006">
              <mc:Choice xmlns:v="urn:schemas-microsoft-com:vml" Requires="v">
                <p:oleObj spid="_x0000_s2208074" name="Mathcad" r:id="rId4" imgW="3753000" imgH="2657520" progId="Mathcad">
                  <p:link updateAutomatic="1"/>
                </p:oleObj>
              </mc:Choice>
              <mc:Fallback>
                <p:oleObj name="Mathcad" r:id="rId4" imgW="3753000" imgH="2657520" progId="Mathcad">
                  <p:link updateAutomatic="1"/>
                  <p:pic>
                    <p:nvPicPr>
                      <p:cNvPr id="0" name=""/>
                      <p:cNvPicPr/>
                      <p:nvPr/>
                    </p:nvPicPr>
                    <p:blipFill>
                      <a:blip r:embed="rId5"/>
                      <a:stretch>
                        <a:fillRect/>
                      </a:stretch>
                    </p:blipFill>
                    <p:spPr>
                      <a:xfrm>
                        <a:off x="1775534" y="1833933"/>
                        <a:ext cx="5125652" cy="3629586"/>
                      </a:xfrm>
                      <a:prstGeom prst="rect">
                        <a:avLst/>
                      </a:prstGeom>
                    </p:spPr>
                  </p:pic>
                </p:oleObj>
              </mc:Fallback>
            </mc:AlternateContent>
          </a:graphicData>
        </a:graphic>
      </p:graphicFrame>
      <p:sp>
        <p:nvSpPr>
          <p:cNvPr id="4" name="TextBox 3"/>
          <p:cNvSpPr txBox="1"/>
          <p:nvPr/>
        </p:nvSpPr>
        <p:spPr>
          <a:xfrm>
            <a:off x="417249" y="5368366"/>
            <a:ext cx="8303873" cy="1477328"/>
          </a:xfrm>
          <a:prstGeom prst="rect">
            <a:avLst/>
          </a:prstGeom>
          <a:noFill/>
        </p:spPr>
        <p:txBody>
          <a:bodyPr wrap="square" rtlCol="0">
            <a:spAutoFit/>
          </a:bodyPr>
          <a:lstStyle/>
          <a:p>
            <a:r>
              <a:rPr lang="en-US" sz="1800" dirty="0"/>
              <a:t>Loss of coagulant to reactor walls can dominate for low turbidities and small reactors. For the EStaRS in India treating 5 NTU water and injecting coagulant into 7.5 cm pipes the clay only gets 23% of the applied coagulant!</a:t>
            </a:r>
          </a:p>
          <a:p>
            <a:r>
              <a:rPr lang="en-US" sz="1800" dirty="0"/>
              <a:t>There may be a way to design a larger contact chamber for the coagulant to reduce losses to the walls.</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0080988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Effect of stacking and wall loss in a 10 cm diameter flocculator with 20 NTU</a:t>
            </a:r>
            <a:endParaRPr 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9443" y="2019454"/>
            <a:ext cx="320040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17248" y="5534179"/>
            <a:ext cx="8303873" cy="923330"/>
          </a:xfrm>
          <a:prstGeom prst="rect">
            <a:avLst/>
          </a:prstGeom>
          <a:noFill/>
        </p:spPr>
        <p:txBody>
          <a:bodyPr wrap="square" rtlCol="0">
            <a:spAutoFit/>
          </a:bodyPr>
          <a:lstStyle/>
          <a:p>
            <a:r>
              <a:rPr lang="en-US" sz="1800" dirty="0"/>
              <a:t>Stacking due to random bombardment of the clay surface with coagulant nanoparticles. Stacking becomes significant for high surface coverage. Wall losses also cause a significant reduction in clay surface coverage.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61455211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Slow velocity through the annulus,</a:t>
            </a:r>
            <a:br>
              <a:rPr lang="en-US" dirty="0"/>
            </a:br>
            <a:r>
              <a:rPr lang="en-US" dirty="0"/>
              <a:t>Fast velocity at separation </a:t>
            </a:r>
            <a:r>
              <a:rPr lang="en-US" dirty="0">
                <a:latin typeface="Symbol" panose="05050102010706020507" pitchFamily="18" charset="2"/>
              </a:rPr>
              <a:t>L</a:t>
            </a:r>
          </a:p>
        </p:txBody>
      </p:sp>
      <p:sp>
        <p:nvSpPr>
          <p:cNvPr id="10" name="TextBox 9"/>
          <p:cNvSpPr txBox="1"/>
          <p:nvPr/>
        </p:nvSpPr>
        <p:spPr>
          <a:xfrm>
            <a:off x="2207651" y="3932307"/>
            <a:ext cx="6404903" cy="707886"/>
          </a:xfrm>
          <a:prstGeom prst="rect">
            <a:avLst/>
          </a:prstGeom>
          <a:noFill/>
        </p:spPr>
        <p:txBody>
          <a:bodyPr wrap="square" rtlCol="0">
            <a:spAutoFit/>
          </a:bodyPr>
          <a:lstStyle/>
          <a:p>
            <a:r>
              <a:rPr lang="en-US" sz="2000" dirty="0"/>
              <a:t>Shear at the floc surface related to velocity gradient at the floc surface</a:t>
            </a:r>
          </a:p>
        </p:txBody>
      </p:sp>
      <p:sp>
        <p:nvSpPr>
          <p:cNvPr id="14" name="TextBox 13"/>
          <p:cNvSpPr txBox="1"/>
          <p:nvPr/>
        </p:nvSpPr>
        <p:spPr>
          <a:xfrm>
            <a:off x="1749425" y="1717586"/>
            <a:ext cx="7369325" cy="400110"/>
          </a:xfrm>
          <a:prstGeom prst="rect">
            <a:avLst/>
          </a:prstGeom>
          <a:noFill/>
        </p:spPr>
        <p:txBody>
          <a:bodyPr wrap="none" rtlCol="0">
            <a:spAutoFit/>
          </a:bodyPr>
          <a:lstStyle/>
          <a:p>
            <a:r>
              <a:rPr lang="en-US" sz="2000" dirty="0"/>
              <a:t>Find the average shear on the floc surface based on the drag at low Re</a:t>
            </a:r>
          </a:p>
        </p:txBody>
      </p:sp>
      <p:sp>
        <p:nvSpPr>
          <p:cNvPr id="15" name="TextBox 14"/>
          <p:cNvSpPr txBox="1"/>
          <p:nvPr/>
        </p:nvSpPr>
        <p:spPr>
          <a:xfrm>
            <a:off x="1704658" y="2210518"/>
            <a:ext cx="647934" cy="400110"/>
          </a:xfrm>
          <a:prstGeom prst="rect">
            <a:avLst/>
          </a:prstGeom>
          <a:noFill/>
        </p:spPr>
        <p:txBody>
          <a:bodyPr wrap="none" rtlCol="0">
            <a:spAutoFit/>
          </a:bodyPr>
          <a:lstStyle/>
          <a:p>
            <a:r>
              <a:rPr lang="en-US" sz="2000" dirty="0"/>
              <a:t>The </a:t>
            </a:r>
          </a:p>
        </p:txBody>
      </p:sp>
      <p:sp>
        <p:nvSpPr>
          <p:cNvPr id="16" name="TextBox 15"/>
          <p:cNvSpPr txBox="1"/>
          <p:nvPr/>
        </p:nvSpPr>
        <p:spPr>
          <a:xfrm>
            <a:off x="2146691" y="5835650"/>
            <a:ext cx="6404903" cy="707886"/>
          </a:xfrm>
          <a:prstGeom prst="rect">
            <a:avLst/>
          </a:prstGeom>
          <a:noFill/>
        </p:spPr>
        <p:txBody>
          <a:bodyPr wrap="square" rtlCol="0">
            <a:spAutoFit/>
          </a:bodyPr>
          <a:lstStyle/>
          <a:p>
            <a:r>
              <a:rPr lang="en-US" sz="2000" dirty="0"/>
              <a:t>The velocity gradient is steeper at the surface of the floc than it is further from the floc.</a:t>
            </a:r>
          </a:p>
        </p:txBody>
      </p:sp>
      <p:pic>
        <p:nvPicPr>
          <p:cNvPr id="3" name="Picture 2">
            <a:extLst>
              <a:ext uri="{FF2B5EF4-FFF2-40B4-BE49-F238E27FC236}">
                <a16:creationId xmlns:a16="http://schemas.microsoft.com/office/drawing/2014/main" id="{E80938FE-9889-4600-A5C5-05CD1B00EC44}"/>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1215" y="1607305"/>
            <a:ext cx="754480" cy="388534"/>
          </a:xfrm>
          <a:prstGeom prst="rect">
            <a:avLst/>
          </a:prstGeom>
        </p:spPr>
      </p:pic>
      <p:pic>
        <p:nvPicPr>
          <p:cNvPr id="19" name="Picture 18">
            <a:extLst>
              <a:ext uri="{FF2B5EF4-FFF2-40B4-BE49-F238E27FC236}">
                <a16:creationId xmlns:a16="http://schemas.microsoft.com/office/drawing/2014/main" id="{FD870BFE-80D1-4C74-9FF4-F3964EA2FA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44893" y="2171349"/>
            <a:ext cx="1153327" cy="400110"/>
          </a:xfrm>
          <a:prstGeom prst="rect">
            <a:avLst/>
          </a:prstGeom>
        </p:spPr>
      </p:pic>
      <p:pic>
        <p:nvPicPr>
          <p:cNvPr id="21" name="Picture 20">
            <a:extLst>
              <a:ext uri="{FF2B5EF4-FFF2-40B4-BE49-F238E27FC236}">
                <a16:creationId xmlns:a16="http://schemas.microsoft.com/office/drawing/2014/main" id="{C1DA3B5F-48D8-4C1F-87A9-8626207FC04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44893" y="2838873"/>
            <a:ext cx="1404725" cy="306324"/>
          </a:xfrm>
          <a:prstGeom prst="rect">
            <a:avLst/>
          </a:prstGeom>
        </p:spPr>
      </p:pic>
      <p:pic>
        <p:nvPicPr>
          <p:cNvPr id="4" name="Picture 3">
            <a:extLst>
              <a:ext uri="{FF2B5EF4-FFF2-40B4-BE49-F238E27FC236}">
                <a16:creationId xmlns:a16="http://schemas.microsoft.com/office/drawing/2014/main" id="{536A83F4-1779-4556-AD49-7335E065099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44893" y="3429000"/>
            <a:ext cx="1161308" cy="344935"/>
          </a:xfrm>
          <a:prstGeom prst="rect">
            <a:avLst/>
          </a:prstGeom>
        </p:spPr>
      </p:pic>
      <p:pic>
        <p:nvPicPr>
          <p:cNvPr id="8" name="Picture 7">
            <a:extLst>
              <a:ext uri="{FF2B5EF4-FFF2-40B4-BE49-F238E27FC236}">
                <a16:creationId xmlns:a16="http://schemas.microsoft.com/office/drawing/2014/main" id="{FF5976AB-67B8-4F0D-8DB4-04D269C9BAD0}"/>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65287" y="4038732"/>
            <a:ext cx="1190457" cy="488112"/>
          </a:xfrm>
          <a:prstGeom prst="rect">
            <a:avLst/>
          </a:prstGeom>
        </p:spPr>
      </p:pic>
      <p:pic>
        <p:nvPicPr>
          <p:cNvPr id="20" name="Picture 19">
            <a:extLst>
              <a:ext uri="{FF2B5EF4-FFF2-40B4-BE49-F238E27FC236}">
                <a16:creationId xmlns:a16="http://schemas.microsoft.com/office/drawing/2014/main" id="{F1363F03-4DE5-4B16-86EE-B00DA402CB25}"/>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44893" y="4980943"/>
            <a:ext cx="3582126" cy="508000"/>
          </a:xfrm>
          <a:prstGeom prst="rect">
            <a:avLst/>
          </a:prstGeom>
        </p:spPr>
      </p:pic>
      <p:pic>
        <p:nvPicPr>
          <p:cNvPr id="23" name="Picture 22">
            <a:extLst>
              <a:ext uri="{FF2B5EF4-FFF2-40B4-BE49-F238E27FC236}">
                <a16:creationId xmlns:a16="http://schemas.microsoft.com/office/drawing/2014/main" id="{20D3B7C9-FBF3-411D-84FA-DDD5AC31F9E0}"/>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13480" y="5802515"/>
            <a:ext cx="1822476" cy="629333"/>
          </a:xfrm>
          <a:prstGeom prst="rect">
            <a:avLst/>
          </a:prstGeom>
        </p:spPr>
      </p:pic>
      <p:pic>
        <p:nvPicPr>
          <p:cNvPr id="25" name="Picture 24">
            <a:extLst>
              <a:ext uri="{FF2B5EF4-FFF2-40B4-BE49-F238E27FC236}">
                <a16:creationId xmlns:a16="http://schemas.microsoft.com/office/drawing/2014/main" id="{35CFE6E3-166C-4CF8-9D19-31DA34F6854A}"/>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872358" y="3125514"/>
            <a:ext cx="2063238" cy="559238"/>
          </a:xfrm>
          <a:prstGeom prst="rect">
            <a:avLst/>
          </a:prstGeom>
        </p:spPr>
      </p:pic>
      <p:pic>
        <p:nvPicPr>
          <p:cNvPr id="27" name="Picture 26">
            <a:extLst>
              <a:ext uri="{FF2B5EF4-FFF2-40B4-BE49-F238E27FC236}">
                <a16:creationId xmlns:a16="http://schemas.microsoft.com/office/drawing/2014/main" id="{66968DDC-1227-40BE-BE04-DA7686BD0CD4}"/>
              </a:ext>
            </a:extLst>
          </p:cNvPr>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6872358" y="4837272"/>
            <a:ext cx="2081524" cy="559238"/>
          </a:xfrm>
          <a:prstGeom prst="rect">
            <a:avLst/>
          </a:prstGeom>
        </p:spPr>
      </p:pic>
    </p:spTree>
    <p:extLst>
      <p:ext uri="{BB962C8B-B14F-4D97-AF65-F5344CB8AC3E}">
        <p14:creationId xmlns:p14="http://schemas.microsoft.com/office/powerpoint/2010/main" val="76180833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296" y="329525"/>
            <a:ext cx="8458200" cy="1143000"/>
          </a:xfrm>
        </p:spPr>
        <p:txBody>
          <a:bodyPr/>
          <a:lstStyle/>
          <a:p>
            <a:r>
              <a:rPr lang="en-US" dirty="0"/>
              <a:t>CMFR model</a:t>
            </a:r>
          </a:p>
        </p:txBody>
      </p:sp>
      <p:pic>
        <p:nvPicPr>
          <p:cNvPr id="9" name="Picture 8">
            <a:extLst>
              <a:ext uri="{FF2B5EF4-FFF2-40B4-BE49-F238E27FC236}">
                <a16:creationId xmlns:a16="http://schemas.microsoft.com/office/drawing/2014/main" id="{48377B3F-94E3-4113-8C27-EA1536EE4F7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09296" y="1811694"/>
            <a:ext cx="2305524" cy="525714"/>
          </a:xfrm>
          <a:prstGeom prst="rect">
            <a:avLst/>
          </a:prstGeom>
        </p:spPr>
      </p:pic>
      <p:pic>
        <p:nvPicPr>
          <p:cNvPr id="11" name="Picture 10">
            <a:extLst>
              <a:ext uri="{FF2B5EF4-FFF2-40B4-BE49-F238E27FC236}">
                <a16:creationId xmlns:a16="http://schemas.microsoft.com/office/drawing/2014/main" id="{C227EF23-010F-494E-9183-883C346E0B8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263657" y="1665372"/>
            <a:ext cx="2371047" cy="557714"/>
          </a:xfrm>
          <a:prstGeom prst="rect">
            <a:avLst/>
          </a:prstGeom>
        </p:spPr>
      </p:pic>
      <p:pic>
        <p:nvPicPr>
          <p:cNvPr id="17" name="Picture 16">
            <a:extLst>
              <a:ext uri="{FF2B5EF4-FFF2-40B4-BE49-F238E27FC236}">
                <a16:creationId xmlns:a16="http://schemas.microsoft.com/office/drawing/2014/main" id="{94B82F11-AD89-4F31-9CBC-BE7724DA9F7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593995" y="2756575"/>
            <a:ext cx="2874577" cy="672425"/>
          </a:xfrm>
          <a:prstGeom prst="rect">
            <a:avLst/>
          </a:prstGeom>
        </p:spPr>
      </p:pic>
      <p:pic>
        <p:nvPicPr>
          <p:cNvPr id="19" name="Picture 18">
            <a:extLst>
              <a:ext uri="{FF2B5EF4-FFF2-40B4-BE49-F238E27FC236}">
                <a16:creationId xmlns:a16="http://schemas.microsoft.com/office/drawing/2014/main" id="{739AFA40-099B-484A-B6F0-87A631D534A2}"/>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09296" y="2867543"/>
            <a:ext cx="2477714" cy="565333"/>
          </a:xfrm>
          <a:prstGeom prst="rect">
            <a:avLst/>
          </a:prstGeom>
        </p:spPr>
      </p:pic>
      <p:pic>
        <p:nvPicPr>
          <p:cNvPr id="21" name="Picture 20">
            <a:extLst>
              <a:ext uri="{FF2B5EF4-FFF2-40B4-BE49-F238E27FC236}">
                <a16:creationId xmlns:a16="http://schemas.microsoft.com/office/drawing/2014/main" id="{5A9E4D02-DA27-4912-BD53-578976FB76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09296" y="4062365"/>
            <a:ext cx="3543416" cy="2648880"/>
          </a:xfrm>
          <a:prstGeom prst="rect">
            <a:avLst/>
          </a:prstGeom>
        </p:spPr>
      </p:pic>
    </p:spTree>
    <p:extLst>
      <p:ext uri="{BB962C8B-B14F-4D97-AF65-F5344CB8AC3E}">
        <p14:creationId xmlns:p14="http://schemas.microsoft.com/office/powerpoint/2010/main" val="103007815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br>
            <a:endParaRPr lang="en-US" dirty="0"/>
          </a:p>
        </p:txBody>
      </p:sp>
      <p:sp>
        <p:nvSpPr>
          <p:cNvPr id="7" name="TextBox 6"/>
          <p:cNvSpPr txBox="1"/>
          <p:nvPr/>
        </p:nvSpPr>
        <p:spPr>
          <a:xfrm>
            <a:off x="4684145" y="2774889"/>
            <a:ext cx="3666226" cy="954107"/>
          </a:xfrm>
          <a:prstGeom prst="rect">
            <a:avLst/>
          </a:prstGeom>
          <a:noFill/>
        </p:spPr>
        <p:txBody>
          <a:bodyPr wrap="square" rtlCol="0">
            <a:spAutoFit/>
          </a:bodyPr>
          <a:lstStyle/>
          <a:p>
            <a:r>
              <a:rPr lang="en-US" dirty="0"/>
              <a:t>Small particle diameter cancels out!</a:t>
            </a:r>
          </a:p>
        </p:txBody>
      </p:sp>
      <p:graphicFrame>
        <p:nvGraphicFramePr>
          <p:cNvPr id="8" name="Object 7"/>
          <p:cNvGraphicFramePr>
            <a:graphicFrameLocks noChangeAspect="1"/>
          </p:cNvGraphicFramePr>
          <p:nvPr>
            <p:extLst/>
          </p:nvPr>
        </p:nvGraphicFramePr>
        <p:xfrm>
          <a:off x="5800098" y="3659984"/>
          <a:ext cx="3133725" cy="2809875"/>
        </p:xfrm>
        <a:graphic>
          <a:graphicData uri="http://schemas.openxmlformats.org/presentationml/2006/ole">
            <mc:AlternateContent xmlns:mc="http://schemas.openxmlformats.org/markup-compatibility/2006">
              <mc:Choice xmlns:v="urn:schemas-microsoft-com:vml" Requires="v">
                <p:oleObj spid="_x0000_s2297159" name="Mathcad" r:id="rId8" imgW="3133800" imgH="2809800" progId="Mathcad">
                  <p:link updateAutomatic="1"/>
                </p:oleObj>
              </mc:Choice>
              <mc:Fallback>
                <p:oleObj name="Mathcad" r:id="rId8" imgW="3133800" imgH="2809800" progId="Mathcad">
                  <p:link updateAutomatic="1"/>
                  <p:pic>
                    <p:nvPicPr>
                      <p:cNvPr id="8" name="Object 7"/>
                      <p:cNvPicPr/>
                      <p:nvPr/>
                    </p:nvPicPr>
                    <p:blipFill>
                      <a:blip r:embed="rId9"/>
                      <a:stretch>
                        <a:fillRect/>
                      </a:stretch>
                    </p:blipFill>
                    <p:spPr>
                      <a:xfrm>
                        <a:off x="5800098" y="3659984"/>
                        <a:ext cx="3133725" cy="2809875"/>
                      </a:xfrm>
                      <a:prstGeom prst="rect">
                        <a:avLst/>
                      </a:prstGeom>
                    </p:spPr>
                  </p:pic>
                </p:oleObj>
              </mc:Fallback>
            </mc:AlternateContent>
          </a:graphicData>
        </a:graphic>
      </p:graphicFrame>
      <p:sp>
        <p:nvSpPr>
          <p:cNvPr id="10" name="TextBox 9"/>
          <p:cNvSpPr txBox="1"/>
          <p:nvPr/>
        </p:nvSpPr>
        <p:spPr>
          <a:xfrm>
            <a:off x="2484406" y="6142007"/>
            <a:ext cx="4114801" cy="584775"/>
          </a:xfrm>
          <a:prstGeom prst="rect">
            <a:avLst/>
          </a:prstGeom>
          <a:noFill/>
        </p:spPr>
        <p:txBody>
          <a:bodyPr wrap="square" rtlCol="0">
            <a:spAutoFit/>
          </a:bodyPr>
          <a:lstStyle/>
          <a:p>
            <a:r>
              <a:rPr lang="en-US" sz="1600" dirty="0"/>
              <a:t>Flocculator must increase in volume by factor of 4.6 to reduce turbidity by factor of 10 </a:t>
            </a:r>
          </a:p>
        </p:txBody>
      </p:sp>
      <p:pic>
        <p:nvPicPr>
          <p:cNvPr id="12" name="Picture 11">
            <a:extLst>
              <a:ext uri="{FF2B5EF4-FFF2-40B4-BE49-F238E27FC236}">
                <a16:creationId xmlns:a16="http://schemas.microsoft.com/office/drawing/2014/main" id="{BF871773-4677-4107-AB43-BE2E3706466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94878"/>
            <a:ext cx="3526095" cy="513524"/>
          </a:xfrm>
          <a:prstGeom prst="rect">
            <a:avLst/>
          </a:prstGeom>
        </p:spPr>
      </p:pic>
      <p:pic>
        <p:nvPicPr>
          <p:cNvPr id="14" name="Picture 13">
            <a:extLst>
              <a:ext uri="{FF2B5EF4-FFF2-40B4-BE49-F238E27FC236}">
                <a16:creationId xmlns:a16="http://schemas.microsoft.com/office/drawing/2014/main" id="{9D28D32D-58BF-4FE3-BB53-A738579A967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077019" y="1729318"/>
            <a:ext cx="1548190" cy="597333"/>
          </a:xfrm>
          <a:prstGeom prst="rect">
            <a:avLst/>
          </a:prstGeom>
        </p:spPr>
      </p:pic>
      <p:pic>
        <p:nvPicPr>
          <p:cNvPr id="16" name="Picture 15">
            <a:extLst>
              <a:ext uri="{FF2B5EF4-FFF2-40B4-BE49-F238E27FC236}">
                <a16:creationId xmlns:a16="http://schemas.microsoft.com/office/drawing/2014/main" id="{A2EBFF6A-3FFB-45DA-B41D-CB32D8F3BFA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57200" y="2852210"/>
            <a:ext cx="3148190" cy="696381"/>
          </a:xfrm>
          <a:prstGeom prst="rect">
            <a:avLst/>
          </a:prstGeom>
        </p:spPr>
      </p:pic>
      <p:pic>
        <p:nvPicPr>
          <p:cNvPr id="18" name="Picture 17">
            <a:extLst>
              <a:ext uri="{FF2B5EF4-FFF2-40B4-BE49-F238E27FC236}">
                <a16:creationId xmlns:a16="http://schemas.microsoft.com/office/drawing/2014/main" id="{D4F1B4DC-D124-4FE9-918F-60212E1B897E}"/>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269390" y="3992398"/>
            <a:ext cx="3098800" cy="795144"/>
          </a:xfrm>
          <a:prstGeom prst="rect">
            <a:avLst/>
          </a:prstGeom>
        </p:spPr>
      </p:pic>
      <p:pic>
        <p:nvPicPr>
          <p:cNvPr id="20" name="Picture 19">
            <a:extLst>
              <a:ext uri="{FF2B5EF4-FFF2-40B4-BE49-F238E27FC236}">
                <a16:creationId xmlns:a16="http://schemas.microsoft.com/office/drawing/2014/main" id="{8B72699D-E3DA-4285-A70C-46B8B9F08050}"/>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3928" y="5320445"/>
            <a:ext cx="3098800" cy="1237996"/>
          </a:xfrm>
          <a:prstGeom prst="rect">
            <a:avLst/>
          </a:prstGeom>
        </p:spPr>
      </p:pic>
    </p:spTree>
    <p:extLst>
      <p:ext uri="{BB962C8B-B14F-4D97-AF65-F5344CB8AC3E}">
        <p14:creationId xmlns:p14="http://schemas.microsoft.com/office/powerpoint/2010/main" val="40008649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8" name="Object 7">
            <a:hlinkClick r:id="" action="ppaction://ole?verb=0"/>
          </p:cNvPr>
          <p:cNvGraphicFramePr>
            <a:graphicFrameLocks/>
          </p:cNvGraphicFramePr>
          <p:nvPr>
            <p:extLst/>
          </p:nvPr>
        </p:nvGraphicFramePr>
        <p:xfrm>
          <a:off x="3881438" y="3706813"/>
          <a:ext cx="1828800" cy="857250"/>
        </p:xfrm>
        <a:graphic>
          <a:graphicData uri="http://schemas.openxmlformats.org/presentationml/2006/ole">
            <mc:AlternateContent xmlns:mc="http://schemas.openxmlformats.org/markup-compatibility/2006">
              <mc:Choice xmlns:v="urn:schemas-microsoft-com:vml" Requires="v">
                <p:oleObj spid="_x0000_s2298188" name="Equation" r:id="rId8" imgW="2438280" imgH="1143000" progId="Equation.DSMT4">
                  <p:embed/>
                </p:oleObj>
              </mc:Choice>
              <mc:Fallback>
                <p:oleObj name="Equation" r:id="rId8" imgW="2438280" imgH="1143000" progId="Equation.DSMT4">
                  <p:embed/>
                  <p:pic>
                    <p:nvPicPr>
                      <p:cNvPr id="8" name="Object 7">
                        <a:hlinkClick r:id="" action="ppaction://ole?verb=0"/>
                      </p:cNvPr>
                      <p:cNvPicPr>
                        <a:picLocks noChangeArrowheads="1"/>
                      </p:cNvPicPr>
                      <p:nvPr/>
                    </p:nvPicPr>
                    <p:blipFill>
                      <a:blip r:embed="rId9"/>
                      <a:srcRect/>
                      <a:stretch>
                        <a:fillRect/>
                      </a:stretch>
                    </p:blipFill>
                    <p:spPr bwMode="auto">
                      <a:xfrm>
                        <a:off x="3881438" y="3706813"/>
                        <a:ext cx="1828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9">
            <a:extLst>
              <a:ext uri="{FF2B5EF4-FFF2-40B4-BE49-F238E27FC236}">
                <a16:creationId xmlns:a16="http://schemas.microsoft.com/office/drawing/2014/main" id="{1CBF48E9-20D5-4C8B-96EE-6B5285068099}"/>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84199" y="2211601"/>
            <a:ext cx="2300287" cy="811022"/>
          </a:xfrm>
          <a:prstGeom prst="rect">
            <a:avLst/>
          </a:prstGeom>
        </p:spPr>
      </p:pic>
      <p:pic>
        <p:nvPicPr>
          <p:cNvPr id="12" name="Picture 11">
            <a:extLst>
              <a:ext uri="{FF2B5EF4-FFF2-40B4-BE49-F238E27FC236}">
                <a16:creationId xmlns:a16="http://schemas.microsoft.com/office/drawing/2014/main" id="{532FAE4C-77DF-420E-B4E2-1EDFD853B34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141538" y="2487438"/>
            <a:ext cx="1089524" cy="422095"/>
          </a:xfrm>
          <a:prstGeom prst="rect">
            <a:avLst/>
          </a:prstGeom>
        </p:spPr>
      </p:pic>
      <p:pic>
        <p:nvPicPr>
          <p:cNvPr id="14" name="Picture 13">
            <a:extLst>
              <a:ext uri="{FF2B5EF4-FFF2-40B4-BE49-F238E27FC236}">
                <a16:creationId xmlns:a16="http://schemas.microsoft.com/office/drawing/2014/main" id="{6BC78695-ADDA-4BFC-AAA6-2FB83E9B7A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158277" y="2698485"/>
            <a:ext cx="2401524" cy="635429"/>
          </a:xfrm>
          <a:prstGeom prst="rect">
            <a:avLst/>
          </a:prstGeom>
        </p:spPr>
      </p:pic>
      <p:pic>
        <p:nvPicPr>
          <p:cNvPr id="16" name="Picture 15">
            <a:extLst>
              <a:ext uri="{FF2B5EF4-FFF2-40B4-BE49-F238E27FC236}">
                <a16:creationId xmlns:a16="http://schemas.microsoft.com/office/drawing/2014/main" id="{44E70810-EB40-47C0-A53A-4C078EC75DFC}"/>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4199" y="3835378"/>
            <a:ext cx="1874286" cy="668952"/>
          </a:xfrm>
          <a:prstGeom prst="rect">
            <a:avLst/>
          </a:prstGeom>
        </p:spPr>
      </p:pic>
      <p:pic>
        <p:nvPicPr>
          <p:cNvPr id="18" name="Picture 17">
            <a:extLst>
              <a:ext uri="{FF2B5EF4-FFF2-40B4-BE49-F238E27FC236}">
                <a16:creationId xmlns:a16="http://schemas.microsoft.com/office/drawing/2014/main" id="{CFE46E93-EE60-4FBC-8A7A-3AACE665D22C}"/>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54566" y="5099984"/>
            <a:ext cx="3716868" cy="849413"/>
          </a:xfrm>
          <a:prstGeom prst="rect">
            <a:avLst/>
          </a:prstGeom>
        </p:spPr>
      </p:pic>
    </p:spTree>
    <p:extLst>
      <p:ext uri="{BB962C8B-B14F-4D97-AF65-F5344CB8AC3E}">
        <p14:creationId xmlns:p14="http://schemas.microsoft.com/office/powerpoint/2010/main" val="255548906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with Karen’s model</a:t>
            </a:r>
          </a:p>
        </p:txBody>
      </p:sp>
      <p:sp>
        <p:nvSpPr>
          <p:cNvPr id="11" name="Rectangle 10"/>
          <p:cNvSpPr/>
          <p:nvPr/>
        </p:nvSpPr>
        <p:spPr>
          <a:xfrm>
            <a:off x="698262" y="1518207"/>
            <a:ext cx="3729932" cy="523220"/>
          </a:xfrm>
          <a:prstGeom prst="rect">
            <a:avLst/>
          </a:prstGeom>
        </p:spPr>
        <p:txBody>
          <a:bodyPr wrap="none">
            <a:spAutoFit/>
          </a:bodyPr>
          <a:lstStyle/>
          <a:p>
            <a:r>
              <a:rPr lang="en-US" dirty="0"/>
              <a:t>Karen’s empirical model</a:t>
            </a:r>
          </a:p>
        </p:txBody>
      </p:sp>
      <p:sp>
        <p:nvSpPr>
          <p:cNvPr id="12" name="Rectangle 11"/>
          <p:cNvSpPr/>
          <p:nvPr/>
        </p:nvSpPr>
        <p:spPr>
          <a:xfrm>
            <a:off x="4853803" y="1457547"/>
            <a:ext cx="3459773" cy="523220"/>
          </a:xfrm>
          <a:prstGeom prst="rect">
            <a:avLst/>
          </a:prstGeom>
        </p:spPr>
        <p:txBody>
          <a:bodyPr wrap="square">
            <a:spAutoFit/>
          </a:bodyPr>
          <a:lstStyle/>
          <a:p>
            <a:r>
              <a:rPr lang="en-US" dirty="0"/>
              <a:t>Floc model</a:t>
            </a:r>
          </a:p>
        </p:txBody>
      </p:sp>
      <p:sp>
        <p:nvSpPr>
          <p:cNvPr id="13" name="Rectangle 12"/>
          <p:cNvSpPr/>
          <p:nvPr/>
        </p:nvSpPr>
        <p:spPr>
          <a:xfrm>
            <a:off x="6718875" y="2511663"/>
            <a:ext cx="2331820" cy="830997"/>
          </a:xfrm>
          <a:prstGeom prst="rect">
            <a:avLst/>
          </a:prstGeom>
        </p:spPr>
        <p:txBody>
          <a:bodyPr wrap="square">
            <a:spAutoFit/>
          </a:bodyPr>
          <a:lstStyle/>
          <a:p>
            <a:r>
              <a:rPr lang="en-US" sz="2400" dirty="0"/>
              <a:t>neglecting initial conditions</a:t>
            </a:r>
          </a:p>
        </p:txBody>
      </p:sp>
      <p:sp>
        <p:nvSpPr>
          <p:cNvPr id="14" name="Rectangle 13"/>
          <p:cNvSpPr/>
          <p:nvPr/>
        </p:nvSpPr>
        <p:spPr>
          <a:xfrm>
            <a:off x="6576014" y="3458057"/>
            <a:ext cx="2331820" cy="461665"/>
          </a:xfrm>
          <a:prstGeom prst="rect">
            <a:avLst/>
          </a:prstGeom>
        </p:spPr>
        <p:txBody>
          <a:bodyPr wrap="square">
            <a:spAutoFit/>
          </a:bodyPr>
          <a:lstStyle/>
          <a:p>
            <a:r>
              <a:rPr lang="en-US" sz="2400" dirty="0"/>
              <a:t>Use phi notation</a:t>
            </a:r>
          </a:p>
        </p:txBody>
      </p:sp>
      <p:sp>
        <p:nvSpPr>
          <p:cNvPr id="15" name="Rectangle 14"/>
          <p:cNvSpPr/>
          <p:nvPr/>
        </p:nvSpPr>
        <p:spPr>
          <a:xfrm>
            <a:off x="6812180" y="4323020"/>
            <a:ext cx="2331820" cy="1200329"/>
          </a:xfrm>
          <a:prstGeom prst="rect">
            <a:avLst/>
          </a:prstGeom>
        </p:spPr>
        <p:txBody>
          <a:bodyPr wrap="square">
            <a:spAutoFit/>
          </a:bodyPr>
          <a:lstStyle/>
          <a:p>
            <a:r>
              <a:rPr lang="en-US" sz="2400" dirty="0"/>
              <a:t>Prepare to convert to initial phi</a:t>
            </a:r>
          </a:p>
        </p:txBody>
      </p:sp>
      <p:sp>
        <p:nvSpPr>
          <p:cNvPr id="16" name="TextBox 15"/>
          <p:cNvSpPr txBox="1"/>
          <p:nvPr/>
        </p:nvSpPr>
        <p:spPr>
          <a:xfrm>
            <a:off x="386213" y="5444688"/>
            <a:ext cx="4908651" cy="523220"/>
          </a:xfrm>
          <a:prstGeom prst="rect">
            <a:avLst/>
          </a:prstGeom>
          <a:noFill/>
        </p:spPr>
        <p:txBody>
          <a:bodyPr wrap="none" rtlCol="0">
            <a:spAutoFit/>
          </a:bodyPr>
          <a:lstStyle/>
          <a:p>
            <a:r>
              <a:rPr lang="en-US" dirty="0"/>
              <a:t>The equations are NOT the same</a:t>
            </a:r>
          </a:p>
        </p:txBody>
      </p:sp>
      <p:pic>
        <p:nvPicPr>
          <p:cNvPr id="5" name="Picture 4">
            <a:extLst>
              <a:ext uri="{FF2B5EF4-FFF2-40B4-BE49-F238E27FC236}">
                <a16:creationId xmlns:a16="http://schemas.microsoft.com/office/drawing/2014/main" id="{0D6AFA32-BCC4-4EA1-A950-22B68DE7E13B}"/>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5793" y="2232350"/>
            <a:ext cx="3116461" cy="612449"/>
          </a:xfrm>
          <a:prstGeom prst="rect">
            <a:avLst/>
          </a:prstGeom>
        </p:spPr>
      </p:pic>
      <p:pic>
        <p:nvPicPr>
          <p:cNvPr id="18" name="Picture 17">
            <a:extLst>
              <a:ext uri="{FF2B5EF4-FFF2-40B4-BE49-F238E27FC236}">
                <a16:creationId xmlns:a16="http://schemas.microsoft.com/office/drawing/2014/main" id="{48FBC038-3083-4C26-ACBB-F3056571954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4796" y="3088428"/>
            <a:ext cx="1905000" cy="817213"/>
          </a:xfrm>
          <a:prstGeom prst="rect">
            <a:avLst/>
          </a:prstGeom>
        </p:spPr>
      </p:pic>
      <p:pic>
        <p:nvPicPr>
          <p:cNvPr id="20" name="Picture 19">
            <a:extLst>
              <a:ext uri="{FF2B5EF4-FFF2-40B4-BE49-F238E27FC236}">
                <a16:creationId xmlns:a16="http://schemas.microsoft.com/office/drawing/2014/main" id="{C8BF6E2E-2712-4655-BEB2-CB03892F304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36938" y="2607300"/>
            <a:ext cx="2256311" cy="588603"/>
          </a:xfrm>
          <a:prstGeom prst="rect">
            <a:avLst/>
          </a:prstGeom>
        </p:spPr>
      </p:pic>
      <p:pic>
        <p:nvPicPr>
          <p:cNvPr id="22" name="Picture 21">
            <a:extLst>
              <a:ext uri="{FF2B5EF4-FFF2-40B4-BE49-F238E27FC236}">
                <a16:creationId xmlns:a16="http://schemas.microsoft.com/office/drawing/2014/main" id="{2FFBA36D-28A8-4626-9BB2-109BB1A8EB6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659830" y="3511899"/>
            <a:ext cx="1923859" cy="523220"/>
          </a:xfrm>
          <a:prstGeom prst="rect">
            <a:avLst/>
          </a:prstGeom>
        </p:spPr>
      </p:pic>
      <p:pic>
        <p:nvPicPr>
          <p:cNvPr id="24" name="Picture 23">
            <a:extLst>
              <a:ext uri="{FF2B5EF4-FFF2-40B4-BE49-F238E27FC236}">
                <a16:creationId xmlns:a16="http://schemas.microsoft.com/office/drawing/2014/main" id="{A5BF2FED-9BCF-4710-8B92-835B3A40357B}"/>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519708" y="4510154"/>
            <a:ext cx="3166476" cy="894476"/>
          </a:xfrm>
          <a:prstGeom prst="rect">
            <a:avLst/>
          </a:prstGeom>
        </p:spPr>
      </p:pic>
      <p:pic>
        <p:nvPicPr>
          <p:cNvPr id="26" name="Picture 25">
            <a:extLst>
              <a:ext uri="{FF2B5EF4-FFF2-40B4-BE49-F238E27FC236}">
                <a16:creationId xmlns:a16="http://schemas.microsoft.com/office/drawing/2014/main" id="{32BE1B6E-E2CA-4391-B655-96DF4449D3D1}"/>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923501" y="5700474"/>
            <a:ext cx="2834286" cy="720762"/>
          </a:xfrm>
          <a:prstGeom prst="rect">
            <a:avLst/>
          </a:prstGeom>
        </p:spPr>
      </p:pic>
    </p:spTree>
    <p:extLst>
      <p:ext uri="{BB962C8B-B14F-4D97-AF65-F5344CB8AC3E}">
        <p14:creationId xmlns:p14="http://schemas.microsoft.com/office/powerpoint/2010/main" val="311871950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floc collision fail if the flocs are of very different sizes?</a:t>
            </a:r>
          </a:p>
        </p:txBody>
      </p:sp>
      <p:sp>
        <p:nvSpPr>
          <p:cNvPr id="3" name="Content Placeholder 2"/>
          <p:cNvSpPr>
            <a:spLocks noGrp="1"/>
          </p:cNvSpPr>
          <p:nvPr>
            <p:ph idx="1"/>
          </p:nvPr>
        </p:nvSpPr>
        <p:spPr/>
        <p:txBody>
          <a:bodyPr/>
          <a:lstStyle/>
          <a:p>
            <a:r>
              <a:rPr lang="en-US" sz="2800" dirty="0"/>
              <a:t>Tangent and rotational velocities cause shear and unzipping of bonds between particles of different sizes</a:t>
            </a:r>
          </a:p>
          <a:p>
            <a:pPr lvl="1"/>
            <a:r>
              <a:rPr lang="en-US" sz="2400" dirty="0"/>
              <a:t>Tangent velocity is proportional to the sum of the diameters of the particles</a:t>
            </a:r>
          </a:p>
          <a:p>
            <a:r>
              <a:rPr lang="en-US" sz="2800" dirty="0"/>
              <a:t>Flocs reach a terminal size based on a balance of the adhesive force of the bonds and the shear force that tends to tear them apart </a:t>
            </a:r>
          </a:p>
          <a:p>
            <a:pPr lvl="1"/>
            <a:r>
              <a:rPr lang="en-US" sz="2400" dirty="0"/>
              <a:t>Once a floc has reached its terminal size any further collisions are unsuccessful</a:t>
            </a:r>
          </a:p>
          <a:p>
            <a:r>
              <a:rPr lang="en-US" sz="2800" dirty="0"/>
              <a:t>Very few small particles get close enough to a big floc to collide</a:t>
            </a:r>
          </a:p>
          <a:p>
            <a:endParaRPr lang="en-US" sz="2800" dirty="0"/>
          </a:p>
        </p:txBody>
      </p:sp>
    </p:spTree>
    <p:extLst>
      <p:ext uri="{BB962C8B-B14F-4D97-AF65-F5344CB8AC3E}">
        <p14:creationId xmlns:p14="http://schemas.microsoft.com/office/powerpoint/2010/main" val="42792919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of two small flocs</a:t>
            </a:r>
          </a:p>
        </p:txBody>
      </p:sp>
      <p:sp>
        <p:nvSpPr>
          <p:cNvPr id="34" name="Content Placeholder 33"/>
          <p:cNvSpPr>
            <a:spLocks noGrp="1"/>
          </p:cNvSpPr>
          <p:nvPr>
            <p:ph idx="1"/>
          </p:nvPr>
        </p:nvSpPr>
        <p:spPr>
          <a:xfrm>
            <a:off x="457199" y="1600200"/>
            <a:ext cx="8167897" cy="4525963"/>
          </a:xfrm>
        </p:spPr>
        <p:txBody>
          <a:bodyPr/>
          <a:lstStyle/>
          <a:p>
            <a:r>
              <a:rPr lang="en-US" dirty="0"/>
              <a:t>Tangent velocities of the particles surfaces at collision is similar in magnitude to the normal velocity</a:t>
            </a:r>
          </a:p>
        </p:txBody>
      </p:sp>
      <p:sp>
        <p:nvSpPr>
          <p:cNvPr id="4" name="Oval 3"/>
          <p:cNvSpPr/>
          <p:nvPr/>
        </p:nvSpPr>
        <p:spPr>
          <a:xfrm>
            <a:off x="3916546" y="5053200"/>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070213" y="4926695"/>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493733"/>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207373" y="5063855"/>
            <a:ext cx="18288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rot="386528">
            <a:off x="3803258" y="4877332"/>
            <a:ext cx="411480" cy="450058"/>
            <a:chOff x="3916546" y="5799820"/>
            <a:chExt cx="411480" cy="450058"/>
          </a:xfrm>
        </p:grpSpPr>
        <p:sp>
          <p:nvSpPr>
            <p:cNvPr id="23" name="Oval 22"/>
            <p:cNvSpPr/>
            <p:nvPr/>
          </p:nvSpPr>
          <p:spPr>
            <a:xfrm>
              <a:off x="4053706" y="5975558"/>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916546" y="5799820"/>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975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556E-7 -2.16516E-6 C 0.09323 0.00046 0.15868 -0.00069 0.18958 -0.01249 " pathEditMode="relative" rAng="0" ptsTypes="ss">
                                      <p:cBhvr>
                                        <p:cTn id="10" dur="10000" fill="hold"/>
                                        <p:tgtEl>
                                          <p:spTgt spid="5"/>
                                        </p:tgtEl>
                                        <p:attrNameLst>
                                          <p:attrName>ppt_x</p:attrName>
                                          <p:attrName>ppt_y</p:attrName>
                                        </p:attrNameLst>
                                      </p:cBhvr>
                                      <p:rCtr x="9479" y="-601"/>
                                    </p:animMotion>
                                  </p:childTnLst>
                                </p:cTn>
                              </p:par>
                            </p:childTnLst>
                          </p:cTn>
                        </p:par>
                        <p:par>
                          <p:cTn id="11" fill="hold">
                            <p:stCondLst>
                              <p:cond delay="10000"/>
                            </p:stCondLst>
                            <p:childTnLst>
                              <p:par>
                                <p:cTn id="12" presetID="1" presetClass="exit" presetSubtype="0" fill="hold" grpId="1" nodeType="afterEffect">
                                  <p:stCondLst>
                                    <p:cond delay="0"/>
                                  </p:stCondLst>
                                  <p:childTnLst>
                                    <p:set>
                                      <p:cBhvr>
                                        <p:cTn id="13" dur="1" fill="hold">
                                          <p:stCondLst>
                                            <p:cond delay="0"/>
                                          </p:stCondLst>
                                        </p:cTn>
                                        <p:tgtEl>
                                          <p:spTgt spid="4"/>
                                        </p:tgtEl>
                                        <p:attrNameLst>
                                          <p:attrName>style.visibility</p:attrName>
                                        </p:attrNameLst>
                                      </p:cBhvr>
                                      <p:to>
                                        <p:strVal val="hidden"/>
                                      </p:to>
                                    </p:set>
                                  </p:childTnLst>
                                </p:cTn>
                              </p:par>
                              <p:par>
                                <p:cTn id="14" presetID="1" presetClass="exit" presetSubtype="0" fill="hold" grpId="2"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par>
                          <p:cTn id="18" fill="hold">
                            <p:stCondLst>
                              <p:cond delay="10000"/>
                            </p:stCondLst>
                            <p:childTnLst>
                              <p:par>
                                <p:cTn id="19" presetID="63" presetClass="path" presetSubtype="0" fill="hold" nodeType="afterEffect">
                                  <p:stCondLst>
                                    <p:cond delay="0"/>
                                  </p:stCondLst>
                                  <p:childTnLst>
                                    <p:animMotion origin="layout" path="M -4.44444E-6 -2.59542E-6 L 0.54931 -2.59542E-6 " pathEditMode="relative" rAng="0" ptsTypes="AA">
                                      <p:cBhvr>
                                        <p:cTn id="20" dur="20000" fill="hold"/>
                                        <p:tgtEl>
                                          <p:spTgt spid="3"/>
                                        </p:tgtEl>
                                        <p:attrNameLst>
                                          <p:attrName>ppt_x</p:attrName>
                                          <p:attrName>ppt_y</p:attrName>
                                        </p:attrNameLst>
                                      </p:cBhvr>
                                      <p:rCtr x="27465" y="0"/>
                                    </p:animMotion>
                                  </p:childTnLst>
                                </p:cTn>
                              </p:par>
                              <p:par>
                                <p:cTn id="21" presetID="8" presetClass="emph" presetSubtype="0" fill="hold" nodeType="withEffect">
                                  <p:stCondLst>
                                    <p:cond delay="0"/>
                                  </p:stCondLst>
                                  <p:childTnLst>
                                    <p:animRot by="43200000">
                                      <p:cBhvr>
                                        <p:cTn id="22"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C066D4F-02B7-450D-B055-A7E0A27465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9062" y="3728628"/>
            <a:ext cx="3515084" cy="2952590"/>
          </a:xfrm>
          <a:prstGeom prst="rect">
            <a:avLst/>
          </a:prstGeom>
        </p:spPr>
      </p:pic>
      <p:sp>
        <p:nvSpPr>
          <p:cNvPr id="2" name="Title 1"/>
          <p:cNvSpPr>
            <a:spLocks noGrp="1"/>
          </p:cNvSpPr>
          <p:nvPr>
            <p:ph type="title"/>
          </p:nvPr>
        </p:nvSpPr>
        <p:spPr/>
        <p:txBody>
          <a:bodyPr/>
          <a:lstStyle/>
          <a:p>
            <a:r>
              <a:rPr lang="en-US" dirty="0"/>
              <a:t>Collision of a small floc with a large floc</a:t>
            </a:r>
          </a:p>
        </p:txBody>
      </p:sp>
      <p:sp>
        <p:nvSpPr>
          <p:cNvPr id="34" name="Content Placeholder 33"/>
          <p:cNvSpPr>
            <a:spLocks noGrp="1"/>
          </p:cNvSpPr>
          <p:nvPr>
            <p:ph idx="1"/>
          </p:nvPr>
        </p:nvSpPr>
        <p:spPr>
          <a:xfrm>
            <a:off x="457199" y="1600200"/>
            <a:ext cx="8249831" cy="4525963"/>
          </a:xfrm>
        </p:spPr>
        <p:txBody>
          <a:bodyPr/>
          <a:lstStyle/>
          <a:p>
            <a:r>
              <a:rPr lang="en-US" sz="2400" dirty="0"/>
              <a:t>Tangent velocities of the approaching particle surfaces increase as size of either particle increases</a:t>
            </a:r>
          </a:p>
          <a:p>
            <a:r>
              <a:rPr lang="en-US" sz="2400" dirty="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p:cNvCxnSpPr>
          <p:nvPr/>
        </p:nvCxnSpPr>
        <p:spPr>
          <a:xfrm>
            <a:off x="1906604" y="3942121"/>
            <a:ext cx="401125" cy="3646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1906604" y="4849956"/>
            <a:ext cx="1888560" cy="6663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038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of a small floc with a large floc</a:t>
            </a:r>
          </a:p>
        </p:txBody>
      </p:sp>
      <p:sp>
        <p:nvSpPr>
          <p:cNvPr id="4" name="Oval 3"/>
          <p:cNvSpPr/>
          <p:nvPr/>
        </p:nvSpPr>
        <p:spPr>
          <a:xfrm>
            <a:off x="2716712" y="3323681"/>
            <a:ext cx="2743200" cy="2743200"/>
          </a:xfrm>
          <a:prstGeom prst="ellipse">
            <a:avLst/>
          </a:prstGeom>
          <a:blipFill>
            <a:blip r:embed="rId4"/>
            <a:tile tx="0" ty="0" sx="100000" sy="100000" flip="none" algn="tl"/>
          </a:bli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3365648" y="3111821"/>
            <a:ext cx="274320" cy="274320"/>
          </a:xfrm>
          <a:prstGeom prst="ellipse">
            <a:avLst/>
          </a:prstGeom>
          <a:blipFill>
            <a:blip r:embed="rId4"/>
            <a:tile tx="0" ty="0" sx="100000" sy="100000" flip="none" algn="tl"/>
          </a:blipFill>
          <a:ln>
            <a:solidFill>
              <a:srgbClr val="0054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562968" y="3111821"/>
            <a:ext cx="4490878"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6" name="Arc 5"/>
          <p:cNvSpPr/>
          <p:nvPr/>
        </p:nvSpPr>
        <p:spPr>
          <a:xfrm>
            <a:off x="3443733" y="3178135"/>
            <a:ext cx="118150" cy="118150"/>
          </a:xfrm>
          <a:prstGeom prst="arc">
            <a:avLst>
              <a:gd name="adj1" fmla="val 16200000"/>
              <a:gd name="adj2" fmla="val 12077858"/>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a:off x="3285113" y="3865394"/>
            <a:ext cx="1606398" cy="1606398"/>
          </a:xfrm>
          <a:prstGeom prst="arc">
            <a:avLst>
              <a:gd name="adj1" fmla="val 16200000"/>
              <a:gd name="adj2" fmla="val 12077858"/>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5505008" y="4464448"/>
            <a:ext cx="2254592" cy="400110"/>
          </a:xfrm>
          <a:prstGeom prst="rect">
            <a:avLst/>
          </a:prstGeom>
          <a:noFill/>
        </p:spPr>
        <p:txBody>
          <a:bodyPr wrap="none" rtlCol="0">
            <a:spAutoFit/>
          </a:bodyPr>
          <a:lstStyle/>
          <a:p>
            <a:r>
              <a:rPr lang="en-US" sz="2000" dirty="0"/>
              <a:t>Velocity gradient, G</a:t>
            </a:r>
          </a:p>
        </p:txBody>
      </p:sp>
      <p:cxnSp>
        <p:nvCxnSpPr>
          <p:cNvPr id="25" name="Straight Arrow Connector 24"/>
          <p:cNvCxnSpPr/>
          <p:nvPr/>
        </p:nvCxnSpPr>
        <p:spPr>
          <a:xfrm flipV="1">
            <a:off x="3733708" y="3290067"/>
            <a:ext cx="914400" cy="0"/>
          </a:xfrm>
          <a:prstGeom prst="straightConnector1">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2212993" y="2049865"/>
                <a:ext cx="2678518" cy="734304"/>
              </a:xfrm>
              <a:prstGeom prst="rect">
                <a:avLst/>
              </a:prstGeom>
              <a:noFill/>
            </p:spPr>
            <p:txBody>
              <a:bodyPr wrap="square" rtlCol="0">
                <a:spAutoFit/>
              </a:bodyPr>
              <a:lstStyle/>
              <a:p>
                <a:r>
                  <a:rPr lang="en-US" sz="2000" dirty="0"/>
                  <a:t>Rotational velocity of top of large particle,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𝑟</m:t>
                            </m:r>
                          </m:e>
                          <m:sub>
                            <m:r>
                              <a:rPr lang="en-US" sz="2000">
                                <a:latin typeface="Cambria Math"/>
                              </a:rPr>
                              <m:t>1</m:t>
                            </m:r>
                          </m:sub>
                        </m:sSub>
                      </m:sub>
                    </m:sSub>
                  </m:oMath>
                </a14:m>
                <a:endParaRPr lang="en-US" sz="20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212993" y="2049865"/>
                <a:ext cx="2678518" cy="734304"/>
              </a:xfrm>
              <a:prstGeom prst="rect">
                <a:avLst/>
              </a:prstGeom>
              <a:blipFill rotWithShape="1">
                <a:blip r:embed="rId5"/>
                <a:stretch>
                  <a:fillRect l="-2278" t="-4132" b="-9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023314" y="1563353"/>
                <a:ext cx="2620857" cy="746295"/>
              </a:xfrm>
              <a:prstGeom prst="rect">
                <a:avLst/>
              </a:prstGeom>
              <a:noFill/>
            </p:spPr>
            <p:txBody>
              <a:bodyPr wrap="square" rtlCol="0">
                <a:spAutoFit/>
              </a:bodyPr>
              <a:lstStyle/>
              <a:p>
                <a:r>
                  <a:rPr lang="en-US" sz="2000" dirty="0"/>
                  <a:t>Translational velocity of small particle,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𝑡</m:t>
                            </m:r>
                          </m:e>
                          <m:sub>
                            <m:r>
                              <a:rPr lang="en-US" sz="2000" b="0" i="0" smtClean="0">
                                <a:latin typeface="Cambria Math"/>
                              </a:rPr>
                              <m:t>2</m:t>
                            </m:r>
                          </m:sub>
                        </m:sSub>
                      </m:sub>
                    </m:sSub>
                  </m:oMath>
                </a14:m>
                <a:endParaRPr lang="en-US" sz="2000" dirty="0"/>
              </a:p>
            </p:txBody>
          </p:sp>
        </mc:Choice>
        <mc:Fallback xmlns="">
          <p:sp>
            <p:nvSpPr>
              <p:cNvPr id="37" name="TextBox 36"/>
              <p:cNvSpPr txBox="1">
                <a:spLocks noRot="1" noChangeAspect="1" noMove="1" noResize="1" noEditPoints="1" noAdjustHandles="1" noChangeArrowheads="1" noChangeShapeType="1" noTextEdit="1"/>
              </p:cNvSpPr>
              <p:nvPr/>
            </p:nvSpPr>
            <p:spPr>
              <a:xfrm>
                <a:off x="6023314" y="1563353"/>
                <a:ext cx="2620857" cy="746295"/>
              </a:xfrm>
              <a:prstGeom prst="rect">
                <a:avLst/>
              </a:prstGeom>
              <a:blipFill rotWithShape="1">
                <a:blip r:embed="rId6"/>
                <a:stretch>
                  <a:fillRect l="-2326" t="-4065" b="-8130"/>
                </a:stretch>
              </a:blipFill>
            </p:spPr>
            <p:txBody>
              <a:bodyPr/>
              <a:lstStyle/>
              <a:p>
                <a:r>
                  <a:rPr lang="en-US">
                    <a:noFill/>
                  </a:rPr>
                  <a:t> </a:t>
                </a:r>
              </a:p>
            </p:txBody>
          </p:sp>
        </mc:Fallback>
      </mc:AlternateContent>
      <p:cxnSp>
        <p:nvCxnSpPr>
          <p:cNvPr id="41" name="Straight Arrow Connector 40"/>
          <p:cNvCxnSpPr/>
          <p:nvPr/>
        </p:nvCxnSpPr>
        <p:spPr>
          <a:xfrm>
            <a:off x="3727962" y="2985001"/>
            <a:ext cx="1828800" cy="0"/>
          </a:xfrm>
          <a:prstGeom prst="straightConnector1">
            <a:avLst/>
          </a:prstGeom>
          <a:ln w="38100">
            <a:solidFill>
              <a:srgbClr val="00541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6" idx="2"/>
          </p:cNvCxnSpPr>
          <p:nvPr/>
        </p:nvCxnSpPr>
        <p:spPr>
          <a:xfrm>
            <a:off x="3552252" y="2784169"/>
            <a:ext cx="266215" cy="45304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368472" y="3322497"/>
            <a:ext cx="182880" cy="0"/>
          </a:xfrm>
          <a:prstGeom prst="straightConnector1">
            <a:avLst/>
          </a:prstGeom>
          <a:ln w="38100">
            <a:solidFill>
              <a:srgbClr val="00541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6023314" y="2277115"/>
                <a:ext cx="3048616" cy="734304"/>
              </a:xfrm>
              <a:prstGeom prst="rect">
                <a:avLst/>
              </a:prstGeom>
              <a:noFill/>
            </p:spPr>
            <p:txBody>
              <a:bodyPr wrap="square" rtlCol="0">
                <a:spAutoFit/>
              </a:bodyPr>
              <a:lstStyle/>
              <a:p>
                <a:r>
                  <a:rPr lang="en-US" sz="2000" dirty="0"/>
                  <a:t>Rotational velocity of bottom of small particle,</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𝑟</m:t>
                            </m:r>
                          </m:e>
                          <m:sub>
                            <m:r>
                              <a:rPr lang="en-US" sz="2000">
                                <a:latin typeface="Cambria Math"/>
                              </a:rPr>
                              <m:t>2</m:t>
                            </m:r>
                          </m:sub>
                        </m:sSub>
                      </m:sub>
                    </m:sSub>
                  </m:oMath>
                </a14:m>
                <a:endParaRPr lang="en-US" sz="20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023314" y="2277115"/>
                <a:ext cx="3048616" cy="734304"/>
              </a:xfrm>
              <a:prstGeom prst="rect">
                <a:avLst/>
              </a:prstGeom>
              <a:blipFill rotWithShape="1">
                <a:blip r:embed="rId8"/>
                <a:stretch>
                  <a:fillRect l="-2000" t="-4167" b="-10833"/>
                </a:stretch>
              </a:blipFill>
            </p:spPr>
            <p:txBody>
              <a:bodyPr/>
              <a:lstStyle/>
              <a:p>
                <a:r>
                  <a:rPr lang="en-US">
                    <a:noFill/>
                  </a:rPr>
                  <a:t> </a:t>
                </a:r>
              </a:p>
            </p:txBody>
          </p:sp>
        </mc:Fallback>
      </mc:AlternateContent>
      <p:sp>
        <p:nvSpPr>
          <p:cNvPr id="42" name="TextBox 41"/>
          <p:cNvSpPr txBox="1"/>
          <p:nvPr/>
        </p:nvSpPr>
        <p:spPr>
          <a:xfrm>
            <a:off x="3922744" y="4433671"/>
            <a:ext cx="364202" cy="523220"/>
          </a:xfrm>
          <a:prstGeom prst="rect">
            <a:avLst/>
          </a:prstGeom>
          <a:noFill/>
        </p:spPr>
        <p:txBody>
          <a:bodyPr wrap="none" rtlCol="0">
            <a:spAutoFit/>
          </a:bodyPr>
          <a:lstStyle/>
          <a:p>
            <a:r>
              <a:rPr lang="en-US" dirty="0"/>
              <a:t>1</a:t>
            </a:r>
          </a:p>
        </p:txBody>
      </p:sp>
      <p:sp>
        <p:nvSpPr>
          <p:cNvPr id="46" name="TextBox 45"/>
          <p:cNvSpPr txBox="1"/>
          <p:nvPr/>
        </p:nvSpPr>
        <p:spPr>
          <a:xfrm>
            <a:off x="2993884" y="2943787"/>
            <a:ext cx="364202" cy="523220"/>
          </a:xfrm>
          <a:prstGeom prst="rect">
            <a:avLst/>
          </a:prstGeom>
          <a:noFill/>
        </p:spPr>
        <p:txBody>
          <a:bodyPr wrap="none" rtlCol="0">
            <a:spAutoFit/>
          </a:bodyPr>
          <a:lstStyle/>
          <a:p>
            <a:r>
              <a:rPr lang="en-US" dirty="0"/>
              <a:t>2</a:t>
            </a:r>
          </a:p>
        </p:txBody>
      </p:sp>
      <p:sp>
        <p:nvSpPr>
          <p:cNvPr id="62" name="Freeform 61"/>
          <p:cNvSpPr/>
          <p:nvPr/>
        </p:nvSpPr>
        <p:spPr>
          <a:xfrm>
            <a:off x="5562600" y="1964267"/>
            <a:ext cx="497327" cy="999066"/>
          </a:xfrm>
          <a:custGeom>
            <a:avLst/>
            <a:gdLst>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 name="connsiteX0" fmla="*/ 626533 w 626533"/>
              <a:gd name="connsiteY0" fmla="*/ 0 h 1001609"/>
              <a:gd name="connsiteX1" fmla="*/ 0 w 626533"/>
              <a:gd name="connsiteY1" fmla="*/ 999066 h 1001609"/>
              <a:gd name="connsiteX0" fmla="*/ 626533 w 626533"/>
              <a:gd name="connsiteY0" fmla="*/ 0 h 999066"/>
              <a:gd name="connsiteX1" fmla="*/ 0 w 626533"/>
              <a:gd name="connsiteY1" fmla="*/ 999066 h 999066"/>
            </a:gdLst>
            <a:ahLst/>
            <a:cxnLst>
              <a:cxn ang="0">
                <a:pos x="connsiteX0" y="connsiteY0"/>
              </a:cxn>
              <a:cxn ang="0">
                <a:pos x="connsiteX1" y="connsiteY1"/>
              </a:cxn>
            </a:cxnLst>
            <a:rect l="l" t="t" r="r" b="b"/>
            <a:pathLst>
              <a:path w="626533" h="999066">
                <a:moveTo>
                  <a:pt x="626533" y="0"/>
                </a:moveTo>
                <a:cubicBezTo>
                  <a:pt x="189089" y="155222"/>
                  <a:pt x="767645" y="547510"/>
                  <a:pt x="0" y="99906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562600" y="2644267"/>
            <a:ext cx="497327" cy="679414"/>
          </a:xfrm>
          <a:custGeom>
            <a:avLst/>
            <a:gdLst>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 name="connsiteX0" fmla="*/ 626533 w 626533"/>
              <a:gd name="connsiteY0" fmla="*/ 0 h 1001609"/>
              <a:gd name="connsiteX1" fmla="*/ 0 w 626533"/>
              <a:gd name="connsiteY1" fmla="*/ 999066 h 1001609"/>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Lst>
            <a:ahLst/>
            <a:cxnLst>
              <a:cxn ang="0">
                <a:pos x="connsiteX0" y="connsiteY0"/>
              </a:cxn>
              <a:cxn ang="0">
                <a:pos x="connsiteX1" y="connsiteY1"/>
              </a:cxn>
            </a:cxnLst>
            <a:rect l="l" t="t" r="r" b="b"/>
            <a:pathLst>
              <a:path w="626533" h="999066">
                <a:moveTo>
                  <a:pt x="626533" y="0"/>
                </a:moveTo>
                <a:cubicBezTo>
                  <a:pt x="413081" y="105423"/>
                  <a:pt x="767645" y="547510"/>
                  <a:pt x="0" y="99906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56106F4-0811-416D-9C5F-3AB48A920CC3}"/>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26157" y="3678867"/>
            <a:ext cx="3090846" cy="3117527"/>
          </a:xfrm>
          <a:prstGeom prst="rect">
            <a:avLst/>
          </a:prstGeom>
        </p:spPr>
      </p:pic>
      <p:pic>
        <p:nvPicPr>
          <p:cNvPr id="27" name="Picture 26">
            <a:extLst>
              <a:ext uri="{FF2B5EF4-FFF2-40B4-BE49-F238E27FC236}">
                <a16:creationId xmlns:a16="http://schemas.microsoft.com/office/drawing/2014/main" id="{D9ABE0A7-FCFA-49EC-BC63-09BBA11E250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913632" y="3237210"/>
            <a:ext cx="394667" cy="185905"/>
          </a:xfrm>
          <a:prstGeom prst="rect">
            <a:avLst/>
          </a:prstGeom>
        </p:spPr>
      </p:pic>
    </p:spTree>
    <p:extLst>
      <p:ext uri="{BB962C8B-B14F-4D97-AF65-F5344CB8AC3E}">
        <p14:creationId xmlns:p14="http://schemas.microsoft.com/office/powerpoint/2010/main" val="1723600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varepsilon _{Max} = \frac{{\left( {\Pi _{Plate}}V \right)}^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06"/>
  <p:tag name="LATEXADDIN" val="\documentclass{article}&#10;\usepackage{amsmath}&#10;\pagestyle{empty}&#10;\begin{document}&#10;&#10;$$- \frac{3}{2} \left( \Lambda^2 - \Lambda_0^2 \right) = - k \pi d_P^2 \bar Gt \alpha$$&#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108.361"/>
  <p:tag name="LATEXADDIN" val="\documentclass{article}&#10;\usepackage{amsmath}&#10;\pagestyle{empty}&#10;\begin{document}&#10;&#10;$$\Lambda^3 - \Lambda_0^3 = \pi k d_P^3 \bar Gt \alpha$$&#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868.3914"/>
  <p:tag name="LATEXADDIN" val="\documentclass{article}&#10;\usepackage{amsmath}&#10;\pagestyle{empty}&#10;\begin{document}&#10;&#10;&#10;$$\bar Gt = \frac{\left( \Lambda^3 - \Lambda_0^3 \right)}{k \pi d_P^3 \alpha}$$&#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689.9138"/>
  <p:tag name="LATEXADDIN" val="\documentclass{article}&#10;\usepackage{amsmath}&#10;\pagestyle{empty}&#10;\begin{document}&#10;&#10;&#10;$$\bar Gt \approx \frac{\Lambda^3}{k \pi d_P^3 \alpha}$$&#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bar Gt = \frac{3}{2} \frac{\left( \Lambda^2 - \Lambda_0^2 \right)}{k \pi d_P^2 \alpha}$$&#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bar Gt d_P^2 \alpha$$&#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bar Gt \alpha \right)^\frac{3}{2}}$$&#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49.2313"/>
  <p:tag name="LATEXADDIN" val="\documentclass{article}&#10;\usepackage{amsmath}&#10;\pagestyle{empty}&#10;\begin{document}&#10;&#10;$$G \theta$$&#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608.9238"/>
  <p:tag name="LATEXADDIN" val="\documentclass{article}&#10;\usepackage{amsmath}&#10;\pagestyle{empty}&#10;\begin{document}&#10;&#10;&#10;&#10;$$dN_c = \frac{\Gamma}{t_c} dt$$&#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328.459"/>
  <p:tag name="ORIGINALWIDTH" val="758.9051"/>
  <p:tag name="LATEXADDIN" val="\documentclass{article}&#10;\usepackage{amsmath}&#10;\pagestyle{empty}&#10;\begin{document}&#10;&#10;$$\Gamma = \frac{n_{nc_0} \frac{\pi}{4} d_{nc}^2 }{n_{p_0}\pi d_p^2}$$&#10;&#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321.7098"/>
  <p:tag name="ORIGINALWIDTH" val="668.1664"/>
  <p:tag name="LATEXADDIN" val="\documentclass{article}&#10;\usepackage{amsmath}&#10;\pagestyle{empty}&#10;\begin{document}&#10;&#10;$$\Gamma  = \frac{n_{nc_0} d_{nc}^2}{4 n_{p_0} d_p^2}$$&#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438.6952"/>
  <p:tag name="ORIGINALWIDTH" val="1003.375"/>
  <p:tag name="LATEXADDIN" val="\documentclass{article}&#10;\usepackage{amsmath}&#10;\pagestyle{empty}&#10;\begin{document}&#10;&#10;$$\Gamma = \frac{ \frac{6}{\pi d_{nc}^3} \frac{C_{nc_0}}{\rho_{nc}} \pi d_{nc}^2}{4 \frac{6}{\pi d_P^3} \frac{C_{P_0}}{\rho_P} \pi d_p^2}$$&#10;&#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76.34"/>
  <p:tag name="LATEXADDIN" val="\documentclass{article}&#10;\usepackage{amsmath}&#10;\pagestyle{empty}&#10;\begin{document}&#10;&#10;$$n_P = \frac{C_P}{\rlap{-} V_P}{\rho_P} &#10;= \frac{6}{\pi d_P^3}\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996.6254"/>
  <p:tag name="LATEXADDIN" val="\documentclass{article}&#10;\usepackage{amsmath}&#10;\pagestyle{empty}&#10;\begin{document}&#10;&#10;$$\Gamma = \frac{C_{nc_0}}{4 d_{nc}\rho_{nc}} \frac{d_P \rho_P}{C_{P_0}}$$&#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010.874"/>
  <p:tag name="LATEXADDIN" val="\documentclass{article}&#10;\usepackage{amsmath}&#10;\pagestyle{empty}&#10;\begin{document}&#10;&#10;$$\Gamma = \frac{1}{4} \frac{C_{nc_0}}{C_{P_0}} \frac{\rho_P}{\rho_{nc}} \frac{d_P}{d_{nc}}$$&#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80.54"/>
  <p:tag name="LATEXADDIN" val="\documentclass{article}&#10;\usepackage{amsmath}&#10;\pagestyle{empty}&#10;\begin{document}&#10;&#10;$$\Gamma = \frac{\phi_{Coag}}{\phi_{Clay}} \frac{D_{Clay}}{D_{Coag}} \frac{\Pi_{A_{Clay}A_{Total}}}{\pi \Pi_{ClaySphere}}$$&#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35.058"/>
  <p:tag name="LATEXADDIN" val="\documentclass{article}&#10;\usepackage{amsmath}&#10;\pagestyle{empty}&#10;\begin{document}&#10;&#10;$$\frac{3}{2} \left( n_P^{- \frac{2}{3}} - n_{P_0}^{- \frac{2}{3}} \right) = k \pi d_P^2 Gt \Gamma$$&#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140.232"/>
  <p:tag name="LATEXADDIN" val="\documentclass{article}&#10;\usepackage{amsmath}&#10;\pagestyle{empty}&#10;\begin{document}&#10;&#10;&#10;$$\frac{3}{2} \left( \frac{n_P^{- \frac{2}{3}}}{n_{P_0}^{- \frac{2}{3}}} &#10;- \frac{n_{P_0}^{- \frac{2}{3}}}{n_{P_0}^{- \frac{2}{3}}} \right) &#10;= k \pi d_P^2 Gt \frac{n_{nc_0} d_{nc}^2}{n_{P_0}^{- \frac{2}{3}} n_{p_0}d_p^2}$$&#10;&#10;\end{document}"/>
  <p:tag name="IGUANATEXSIZE" val="20"/>
  <p:tag name="IGUANATEXCURSOR" val="304"/>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79.9025"/>
  <p:tag name="LATEXADDIN" val="\documentclass{article}&#10;\usepackage{amsmath}&#10;\pagestyle{empty}&#10;\begin{document}&#10;&#10;$$\bar Gt \approx \frac{3}{2} \frac{\Lambda^2}{k \pi d_P^2 \Gamma}$$&#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5.1368"/>
  <p:tag name="LATEXADDIN" val="\documentclass{article}&#10;\usepackage{amsmath}&#10;\pagestyle{empty}&#10;\begin{document}&#10;&#10;$$\Lambda^2 = \frac{2}{3} k \pi d_P^2 \Gamma \bar Gt$$&#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602.55"/>
  <p:tag name="LATEXADDIN" val="\documentclass{article}&#10;\usepackage{amsmath}&#10;\pagestyle{empty}&#10;\begin{document}&#10;&#10;&#10;$$\Lambda^2 = \frac{2}{3} k \pi d_P^2 \bar Gt \frac{1}{4} \frac{C_{nc_0}}{C_{P_0}} \frac{\rho_P}{\rho_{nc}} \frac{d_P}{d_{nc}}$$&#10;&#10;\end{document}"/>
  <p:tag name="IGUANATEXSIZE" val="20"/>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569.9287"/>
  <p:tag name="ORIGINALWIDTH" val="1726.284"/>
  <p:tag name="LATEXADDIN" val="\documentclass{article}&#10;\usepackage{amsmath}&#10;\pagestyle{empty}&#10;\begin{document}&#10;&#10;&#10;$$n_P = \frac{1}{\left( \frac{2}{3} k \pi Gt \frac{n_{nc_0} d_{nc}^2}{n_{p_0}} + \frac{1}{n_{P_0}^{\frac{2}{3}}} \right)^{\frac{3}{2}}}$$&#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723.6595"/>
  <p:tag name="ORIGINALWIDTH" val="2751.406"/>
  <p:tag name="LATEXADDIN" val="\documentclass{article}&#10;\usepackage{amsmath}&#10;\pagestyle{empty}&#10;\begin{document}&#10;&#10;&#10;$$\frac{6}{\pi d_P^3} \frac{C_P}{\rho_P} &#10;= \frac{1}{&#10;  \left( \frac{2}{3} k \pi Gt \frac{\frac{6}{\pi d_{nc}^3} \frac{C_{nc_0}}{\rho_{nc}} d_{nc}^2}{\frac{6}{\pi d_P^3} \frac{C_{P_0}}{\rho_P}} + \frac{1}{\left( \frac{6}{\pi d_P^3} \frac{C_{P_0}}{\rho_P} \right)^{\frac{2}{3}}} \right)^{\frac{3}{2}}&#10;  }$$&#10;&#10;\end{document}"/>
  <p:tag name="IGUANATEXSIZE" val="20"/>
  <p:tag name="IGUANATEXCURSOR" val="387"/>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521.9348"/>
  <p:tag name="ORIGINALWIDTH" val="2686.164"/>
  <p:tag name="LATEXADDIN" val="\documentclass{article}&#10;\usepackage{amsmath}&#10;\pagestyle{empty}&#10;\begin{document}&#10;&#10;$$C_P = \frac{\pi d_P^3 \rho_P}{6} \frac{1}{\left[ \frac{2}{3} k \pi Gt \frac{d_P^3}{d_{nc}} \frac{\rho_P C_{nc_0}}{\rho _{nc}C_{P_0}} + \left( \frac{\pi d_P^3}{6} \frac{\rho_P}{C_{P_0}} \right)^{\frac{2}{3}} \right]^{\frac{3}{2}}}$$&#10;&#10;&#10;\end{document}"/>
  <p:tag name="IGUANATEXSIZE" val="20"/>
  <p:tag name="IGUANATEXCURSOR" val="314"/>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056.993"/>
  <p:tag name="LATEXADDIN" val="\documentclass{article}&#10;\usepackage{amsmath}&#10;\pagestyle{empty}&#10;\begin{document}&#10;&#10;$$\Pi_{A_{Clay}A_{Total}} = \frac{SA_{ClayTotal}}{SA_{ClayTotal} + SA_{Wall}}$$&#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653.543"/>
  <p:tag name="LATEXADDIN" val="\documentclass{article}&#10;\usepackage{amsmath}&#10;\pagestyle{empty}&#10;\begin{document}&#10;&#10;$$\Pi_{A_{Clay}A_{Total}} = \frac{1}{1 + \frac{SA_{Wall}}{SA_{ClayTotal}}}$$&#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277.09"/>
  <p:tag name="LATEXADDIN" val="\documentclass{article}&#10;\usepackage{amsmath}&#10;\pagestyle{empty}&#10;\begin{document}&#10;&#10;$$SA_{Wall} = \pi D_{Tube} L_{Tube}$$&#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272.216"/>
  <p:tag name="LATEXADDIN" val="\documentclass{article}&#10;\usepackage{amsmath}&#10;\pagestyle{empty}&#10;\begin{document}&#10;&#10;&#10;$$SA_{ClayTotal} = \frac{\pi}{4} D_{Tube}^2 L_{Tube} \frac{SA_{Clay}}{V_{Clay}} \phi_{Clay}$$&#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2613.423"/>
  <p:tag name="LATEXADDIN" val="\documentclass{article}&#10;\usepackage{amsmath}&#10;\pagestyle{empty}&#10;\begin{document}&#10;&#10;&#10;$$\Pi_{ClaySphere} = \frac{SA_{Clay}}{\rlap{--} V_{Clay}} \frac{ \frac{\pi}{6} D_{Clay}^3}{\pi D_{Clay}^2} = \frac{SA_{Clay}}{\rlap{--} V_{Clay}} \frac{D_{Clay}}{6}$$&#10;&#10;\end{document}"/>
  <p:tag name="IGUANATEXSIZE" val="20"/>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294.338"/>
  <p:tag name="LATEXADDIN" val="\documentclass{article}&#10;\usepackage{amsmath}&#10;\pagestyle{empty}&#10;\begin{document}&#10;&#10;$$\frac{SA_{Clay}}{\rlap{--} V_{Clay}} = \frac{6 \Pi_{ClaySphere}}{D_{Clay}}$$&#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2539.933"/>
  <p:tag name="LATEXADDIN" val="\documentclass{article}&#10;\usepackage{amsmath}&#10;\pagestyle{empty}&#10;\begin{document}&#10;&#10;$$SA_{ClayTotal} = \frac{3 \pi D_{Tube}^2 L_{Tube} \Pi_{ClaySphere}} {2D_{Clay}}{\phi_{Clay}}$$&#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1620.547"/>
  <p:tag name="LATEXADDIN" val="\documentclass{article}&#10;\usepackage{amsmath}&#10;\pagestyle{empty}&#10;\begin{document}&#10;&#10;$$R_{Clay} = \frac{1}{1 + \frac{4V_{Clay}} {D_{Tube} SA_{Clay} \phi_{Clay}}}$$&#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429.6963"/>
  <p:tag name="ORIGINALWIDTH" val="2556.43"/>
  <p:tag name="LATEXADDIN" val="\documentclass{article}&#10;\usepackage{amsmath}&#10;\pagestyle{empty}&#10;\begin{document}&#10;&#10;&#10;$$\Pi_{A_{Clay} A_{Total}} = \frac{1}{&#10;  1 + \frac{\pi D_{Tube} L_{Tube}}{&#10;    \frac{3 \pi D_{Tube}^2 L_{Tube} \Pi_{ClaySphere}}{2D_{Clay}} \phi_{Clay}&#10;  }&#10;  }$$&#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0;  1 + \frac{2D_{Clay}}{3D_{Tube} \Pi_{ClaySphere} \phi_{Clay}}&#10;  }$$&#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2486.689"/>
  <p:tag name="LATEXADDIN" val="\documentclass{article}&#10;\usepackage{amsmath}&#10;\pagestyle{empty}&#10;\begin{document}&#10;&#10;$$\frac{N_{CoagPerClay}}{SA_{Clay}} = \frac{C_{Coag}}{\rho_{Coag}}\frac{1}{\frac{\pi}{6} D_{Coag}^3}&#10;\frac{V_{Clay}}{SA_{Clay}}&#10;\frac{\rho_{Clay}}{C_{Clay}}$$&#10;&#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 + \frac{2D_{Clay}}{3D_{Tube} \Pi_{ClaySphere} \phi_{Clay}}}$$&#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2661.417"/>
  <p:tag name="LATEXADDIN" val="\documentclass{article}&#10;\usepackage{amsmath}&#10;\pagestyle{empty}&#10;\begin{document}&#10;&#10;&#10;$$\frac{D_{Coag}^2 N_{CoagPerClay}}{SA_{Clay}} = &#10;\frac{\phi_{Coag}}{\phi_{Clay}}&#10;\frac{D_{Clay}}{\pi D_{Coag} \Pi_{ClaySphere}}$$&#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294.338"/>
  <p:tag name="LATEXADDIN" val="\documentclass{article}&#10;\usepackage{amsmath}&#10;\pagestyle{empty}&#10;\begin{document}&#10;&#10;$$\frac{SA_{Clay}}{\rlap{--} V_{Clay}} = \frac{6 \Pi_{ClaySphere}}{D_{Clay}}$$&#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214.4731"/>
  <p:tag name="ORIGINALWIDTH" val="2131.983"/>
  <p:tag name="LATEXADDIN" val="\documentclass{article}&#10;\usepackage{amsmath}&#10;\pagestyle{empty}&#10;\begin{document}&#10;&#10;$$\Gamma = 1 - e^{&#10; - \frac{D_{Coag}^2 N_{CoagPerClay}}{SA_{Clay}} \Pi_{A_{Clay} A_{Total}}&#10;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203.9745"/>
  <p:tag name="ORIGINALWIDTH" val="1827.522"/>
  <p:tag name="LATEXADDIN" val="\documentclass{article}&#10;\usepackage{amsmath}&#10;\pagestyle{empty}&#10;\begin{document}&#10;&#10; $$\Gamma  = 1 - e^{&#10;  - \frac{\phi_{Coag}}{\phi_{Clay}} \frac{D_{Clay}}{D_{Coag}} \frac{\Pi_{A_{Clay} A_{Total}}}{\pi \Pi_{ClaySphere}}&#10;  }$$&#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213.7233"/>
  <p:tag name="ORIGINALWIDTH" val="1601.8"/>
  <p:tag name="LATEXADDIN" val="\documentclass{article}&#10;\usepackage{amsmath}&#10;\pagestyle{empty}&#10;\begin{document}&#10;&#10;$$\Gamma  = 1 - e^{&#10;   - \frac{4D_{nc}^2 n_{nc}}{\pi D_P^2 n_P} \Pi_{A_{Clay} A_{Total}}&#10;   }$$&#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1140.607"/>
  <p:tag name="LATEXADDIN" val="\documentclass{article}&#10;\usepackage{amsmath}&#10;\pagestyle{empty}&#10;\begin{document}&#10;&#10;$$\Pi_{HD} = \frac{H_{ClayPlatelet}}{D_{ClayPlatele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086.239"/>
  <p:tag name="LATEXADDIN" val="\documentclass{article}&#10;\usepackage{amsmath}&#10;\pagestyle{empty}&#10;\begin{document}&#10;&#10;$$\rlap{--} V_{Platelet} = \frac{\pi}{4} D_{ClayPlatelet}^2 H_{ClayPlatele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1667.042"/>
  <p:tag name="LATEXADDIN" val="\documentclass{article}&#10;\usepackage{amsmath}&#10;\pagestyle{empty}&#10;\begin{document}&#10;&#10;$$\rlap{--} V_{Platelet} = \Pi_{HD} \frac{\pi}{4} D_{ClayPlatelet}^3$$&#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1030.371"/>
  <p:tag name="LATEXADDIN" val="\documentclass{article}&#10;\usepackage{amsmath}&#10;\pagestyle{empty}&#10;\begin{document}&#10;&#10;$$\rlap{--} V_{Platelet} = \frac{\pi}{6} D_{Clay}^3$$&#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32.6959"/>
  <p:tag name="LATEXADDIN" val="\documentclass{article}&#10;\usepackage{amsmath}&#10;\pagestyle{empty}&#10;\begin{document}&#10;&#10;$\varepsilon  = \nu {G^2}$&#10;&#10;&#10;\end{document}"/>
  <p:tag name="IGUANATEXSIZE" val="30"/>
  <p:tag name="IGUANATEXCURSOR" val="81"/>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2264.717"/>
  <p:tag name="LATEXADDIN" val="\documentclass{article}&#10;\usepackage{amsmath}&#10;\pagestyle{empty}&#10;\begin{document}&#10;&#10;$$\rlap{--} V_{Platelet} = \Pi_{HD} \frac{\pi}{4} D_{ClayPlatelet}^3 = \frac{\pi}{6} D_{Clay}^3$$&#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814.773"/>
  <p:tag name="LATEXADDIN" val="\documentclass{article}&#10;\usepackage{amsmath}&#10;\pagestyle{empty}&#10;\begin{document}&#10;&#10;$$D_{ClayPlatelet} = \left( \frac{2}{3 \Pi_{HD}} \right)^{\frac{1}{3}} D_{Clay}$$&#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814.773"/>
  <p:tag name="LATEXADDIN" val="\documentclass{article}&#10;\usepackage{amsmath}&#10;\pagestyle{empty}&#10;\begin{document}&#10;&#10;$$D_{ClayPlatelet} = \left( \frac{2}{3 \Pi_{HD}} \right)^{\frac{1}{3}} D_{Clay}$$&#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3382.077"/>
  <p:tag name="LATEXADDIN" val="\documentclass{article}&#10;\usepackage{amsmath}&#10;\pagestyle{empty}&#10;\begin{document}&#10;&#10;$$SA_{ClayPlatelet} = 2 \frac{\pi}{4} D_{ClayPlatelet}^2 + \pi D_{ClayPlatelet} H_{ClayPlatelet}$$&#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1140.607"/>
  <p:tag name="LATEXADDIN" val="\documentclass{article}&#10;\usepackage{amsmath}&#10;\pagestyle{empty}&#10;\begin{document}&#10;&#10;$$\Pi_{HD} = \frac{H_{ClayPlatelet}}{D_{ClayPlatele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3568.054"/>
  <p:tag name="LATEXADDIN" val="\documentclass{article}&#10;\usepackage{amsmath}&#10;\pagestyle{empty}&#10;\begin{document}&#10;&#10;&#10;$$SA_{ClayPlatelet} = 2 \frac{\pi}{4} \left( \frac{2}{3 \Pi_{HD}} \right)^\frac{2}{3} D_{Clay}^2 + \Pi_{HD} \pi \left( \frac{2}{3\Pi_{HD}} \right)^\frac{2}{3} D_{Clay}^2$$&#10;&#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682.415"/>
  <p:tag name="LATEXADDIN" val="\documentclass{article}&#10;\usepackage{amsmath}&#10;\pagestyle{empty}&#10;\begin{document}&#10;&#10;&#10;$$SA_{ClayPlatelet} = \left( \frac{1}{2} + \Pi_{HD} \right)&#10;\left( \frac{2}{3{\Pi_{HD}}} \right)^\frac{2}{3} \pi D_{Clay}^2$$&#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577.053"/>
  <p:tag name="LATEXADDIN" val="\documentclass{article}&#10;\usepackage{amsmath}&#10;\pagestyle{empty}&#10;\begin{document}&#10;$$\Pi_{ClaySphere} = \frac{SA_{ClayPlatelet}}{\pi D_{Clay}^2}$$&#10;&#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22.985"/>
  <p:tag name="LATEXADDIN" val="\documentclass{article}&#10;\usepackage{amsmath}&#10;\pagestyle{empty}&#10;\begin{document}&#10;&#10;&#10;$$\Pi_{ClaySphere} = \left( \frac{1}{2} + \Pi_{HD} \right)&#10;\left( \frac{2}{3 \Pi_{HD}} \right)^\frac{2}{3}$$&#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203.9745"/>
  <p:tag name="ORIGINALWIDTH" val="1827.522"/>
  <p:tag name="LATEXADDIN" val="\documentclass{article}&#10;\usepackage{amsmath}&#10;\pagestyle{empty}&#10;\begin{document}&#10;&#10; $$\Gamma  = 1 - e^{&#10;  - \frac{\phi_{Coag}}{\phi_{Clay}} \frac{D_{Clay}}{D_{Coag}} \frac{\Pi_{A_{Clay} A_{Total}}}{\pi \Pi_{ClaySphere}}&#10;  }$$&#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22.985"/>
  <p:tag name="LATEXADDIN" val="\documentclass{article}&#10;\usepackage{amsmath}&#10;\pagestyle{empty}&#10;\begin{document}&#10;&#10;&#10;$$\Pi_{ClaySphere} = \left( \frac{1}{2} + \Pi_{HD} \right)&#10;\left( \frac{2}{3 \Pi_{HD}} \right)^\frac{2}{3}$$&#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11.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 + \frac{2D_{Clay}}{3D_{Tube} \Pi_{ClaySphere} \phi_{Clay}}}$$&#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212.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2491.189"/>
  <p:tag name="LATEXADDIN" val="\documentclass{article}&#10;\usepackage{amsmath}&#10;\pagestyle{empty}&#10;\begin{document}&#10;&#10;$$\Gamma = 1 - e^{&#10;  - \frac{\phi_{Coag}}{\phi_{Clay}} \frac{D_{Clay}}{D_{Coag}} \frac{1}{\pi} \frac{1}{\Pi_{ClaySphere} + \frac{2D_{Clay}}{3D_{Tube} \phi_{Clay}}}&#10;  }$$&#10;&#10;&#10;\end{document}"/>
  <p:tag name="IGUANATEXSIZE" val="20"/>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213.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2863.892"/>
  <p:tag name="LATEXADDIN" val="\documentclass{article}&#10;\usepackage{amsmath}&#10;\pagestyle{empty}&#10;\begin{document}&#10;&#10;$$\Gamma = 1 - e^{&#10;  - \frac{\phi_{Coag}}{\phi_{Clay}} \frac{D_{Clay}}{D_{Coag}} \frac{1}{\pi} \frac{1}{\left( \frac{1}{2} + \Pi_{HD} \right)&#10;  \left( \frac{2}{3 \Pi_{HD}} \right)^\frac{2}{3} + \frac{2D_{Clay}}{3D_{Tube} \phi_{Clay}}}&#10;  }$$&#10;&#10;&#10;\end{document}"/>
  <p:tag name="IGUANATEXSIZE" val="20"/>
  <p:tag name="IGUANATEXCURSOR" val="321"/>
  <p:tag name="TRANSPARENCY" val="True"/>
  <p:tag name="FILENAME" val=""/>
  <p:tag name="LATEXENGINEID" val="0"/>
  <p:tag name="TEMPFOLDER" val="c:\temp\"/>
  <p:tag name="LATEXFORMHEIGHT" val="312"/>
  <p:tag name="LATEXFORMWIDTH" val="384"/>
  <p:tag name="LATEXFORMWRAP" val="True"/>
  <p:tag name="BITMAPVECTOR" val="0"/>
</p:tagLst>
</file>

<file path=ppt/tags/tag214.xml><?xml version="1.0" encoding="utf-8"?>
<p:tagLst xmlns:a="http://schemas.openxmlformats.org/drawingml/2006/main" xmlns:r="http://schemas.openxmlformats.org/officeDocument/2006/relationships" xmlns:p="http://schemas.openxmlformats.org/presentationml/2006/main">
  <p:tag name="OUTPUTDPI" val="1200"/>
  <p:tag name="ORIGINALHEIGHT" val="356.2054"/>
  <p:tag name="ORIGINALWIDTH" val="2278.965"/>
  <p:tag name="LATEXADDIN" val="\documentclass{article}&#10;\usepackage{amsmath}&#10;\pagestyle{empty}&#10;\begin{document}&#10;&#10;&#10;  $$\frac{\Pi_{A_{Clay} A_{Total}}}{\Pi_{ClaySphere}} = \frac{1}{\Pi_{ClaySphere} + \frac{2D_{Clay}}{3D_{Tube} \phi_{Clay}}}$$&#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215.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204.724"/>
  <p:tag name="LATEXADDIN" val="\documentclass{article}&#10;\usepackage{amsmath}&#10;\pagestyle{empty}&#10;\begin{document}&#10;&#10;$$\Gamma = 1 - e^{&#10;- \frac{\phi_{Coag}}{\phi_{Clay}} \frac{D_{Clay}}{D_{Coag}} \frac{1}{\pi} \frac{1}{\left( \frac{1}{2} + \Pi_{HD} \right) \left( \frac{2}{3 \Pi_{HD}} \right)^\frac{2}{3}}   &#10;   }$$&#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216.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204.724"/>
  <p:tag name="LATEXADDIN" val="\documentclass{article}&#10;\usepackage{amsmath}&#10;\pagestyle{empty}&#10;\begin{document}&#10;&#10;$$\Gamma = 1 - e^{&#10;- \frac{\phi_{Coag}}{\phi_{Clay}} \frac{D_{Clay}}{D_{Coag}} \frac{1}{\pi} \frac{1}{\left( \frac{1}{2} + \Pi_{HD} \right) \left( \frac{2}{3 \Pi_{HD}} \right)^\frac{2}{3}}   &#10;   }$$&#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217.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4559.43"/>
  <p:tag name="LATEXADDIN" val="\documentclass{article}&#10;\usepackage{amsmath}&#10;\pagestyle{empty}&#10;\begin{document}&#10;&#10;$$C_{Coag} = - \rho_{Coag} \left[ \left( \frac{1}{2} + \Pi_{HD} \right)&#10;\left( \frac{2}{3 \Pi_{HD}} \right)^\frac{2}{3} + \frac{2D_{Clay}}{3D_{Tube} \phi_{Clay}} \right]&#10;\frac{\pi D_{Coag} \phi_{Clay}}{D_{Clay}} \ln \left( 1 - \Gamma  \right)$$&#10;&#10;&#10;\end{document}"/>
  <p:tag name="IGUANATEXSIZE" val="20"/>
  <p:tag name="IGUANATEXCURSOR" val="325"/>
  <p:tag name="TRANSPARENCY" val="True"/>
  <p:tag name="FILENAME" val=""/>
  <p:tag name="LATEXENGINEID" val="0"/>
  <p:tag name="TEMPFOLDER" val="c:\temp\"/>
  <p:tag name="LATEXFORMHEIGHT" val="312"/>
  <p:tag name="LATEXFORMWIDTH" val="384"/>
  <p:tag name="LATEXFORMWRAP" val="True"/>
  <p:tag name="BITMAPVECTOR" val="0"/>
</p:tagLst>
</file>

<file path=ppt/tags/tag2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818.898"/>
  <p:tag name="LATEXADDIN" val="\documentclass{article}&#10;\usepackage{amsmath}&#10;\pagestyle{empty}&#10;\begin{document}&#10;&#10;$$C_{Coag} = - \phi_{Clay} \frac{\rho_{Coag} D_{Coag}}{D_{Clay}} \frac{\pi \Pi_{ClaySphere}}{\Pi_{A_{Clay} A_{Total}}} \ln \left( 1 - \Gamma \right)$$&#10;&#10;&#10;\end{document}"/>
  <p:tag name="IGUANATEXSIZE" val="20"/>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21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79.9025"/>
  <p:tag name="LATEXADDIN" val="\documentclass{article}&#10;\usepackage{amsmath}&#10;\pagestyle{empty}&#10;\begin{document}&#10;&#10;$$Gt \approx \frac{3}{2} \frac{\Lambda^2}{k \pi d_P^2 \Gamma}$$&#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18 \nu_{H_2O}}&#10;\frac{ \left( \rho_{Floc_0} - \rho_{H_2O} \right)}{\rho_{H_2O}}&#10;\left( \frac{d}{d_0} \right)^{D_{Fractal} - 1}$$&#10;&#10;&#10;\end{document}"/>
  <p:tag name="IGUANATEXSIZE" val="20"/>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22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1522"/>
  <p:tag name="LATEXADDIN" val="\documentclass{article}&#10;\usepackage{amsmath}&#10;\pagestyle{empty}&#10;\begin{document}&#10;&#10;$$\Gamma \approx \frac{3}{2} \frac{\Lambda^2}{k \pi d_P^2 G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21.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00.9374"/>
  <p:tag name="LATEXADDIN" val="\documentclass{article}&#10;\usepackage{amsmath}&#10;\pagestyle{empty}&#10;\begin{document}&#10;&#10;&#10;$$C_D = \frac{24}{\rm Re}$$&#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222.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754.4056"/>
  <p:tag name="LATEXADDIN" val="\documentclass{article}&#10;\usepackage{amsmath}&#10;\pagestyle{empty}&#10;\begin{document}&#10;&#10;$${\rm Re} = \frac{v_{r_{d_{Floc}}}}{d_{Floc}} \nu$$&#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22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1544.057"/>
  <p:tag name="LATEXADDIN" val="\documentclass{article}&#10;\usepackage{amsmath}&#10;\pagestyle{empty}&#10;\begin{document}&#10;&#10;$$F_D = C_D \left( \pi \frac{d_{Floc}^2}{4} \right) \rho \frac{v_{r_{d_{Floc}}}^2}{2}$$&#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2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032.621"/>
  <p:tag name="LATEXADDIN" val="\documentclass{article}&#10;\usepackage{amsmath}&#10;\pagestyle{empty}&#10;\begin{document}&#10;&#10;$$F_\tau = 2 \tau_0 \left( \pi \frac{d_{Floc}^2}{4} \right)$$&#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2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733.4083"/>
  <p:tag name="LATEXADDIN" val="\documentclass{article}&#10;\usepackage{amsmath}&#10;\pagestyle{empty}&#10;\begin{document}&#10;&#10;$$\tau_0 = \nu \rho \frac{v_{r_{Clay}}}{\frac{d_{Clay}}{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26.xml><?xml version="1.0" encoding="utf-8"?>
<p:tagLst xmlns:a="http://schemas.openxmlformats.org/drawingml/2006/main" xmlns:r="http://schemas.openxmlformats.org/officeDocument/2006/relationships" xmlns:p="http://schemas.openxmlformats.org/presentationml/2006/main">
  <p:tag name="OUTPUTDPI" val="1200"/>
  <p:tag name="ORIGINALHEIGHT" val="393.7008"/>
  <p:tag name="ORIGINALWIDTH" val="2776.153"/>
  <p:tag name="LATEXADDIN" val="\documentclass{article}&#10;\usepackage{amsmath}&#10;\pagestyle{empty}&#10;\begin{document}&#10;&#10;$$2 \nu \rho \frac{v_{r_{Clay}}}{\frac{d_{Clay}}{2}} &#10;\left( \pi \frac{d_{Floc}^2}{4} \right) =&#10;\frac{24}{\frac{v_{r_{d_{Floc}}}}{d_{Floc}}} \nu &#10;\left( \pi \frac{d_{Floc}^2}{4} \right) \rho \frac{v_{r_{d_{Floc}}}^2}{2}$$&#10;&#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22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896.8879"/>
  <p:tag name="LATEXADDIN" val="\documentclass{article}&#10;\usepackage{amsmath}&#10;\pagestyle{empty}&#10;\begin{document}&#10;&#10;&#10;$$\frac{v_{r_{Clay}}}{v_{r_{d_{Floc}}}} = \frac{3d_{Clay}}{d_{Floc}}$$&#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22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015.373"/>
  <p:tag name="LATEXADDIN" val="\documentclass{article}&#10;\usepackage{amsmath}&#10;\pagestyle{empty}&#10;\begin{document}&#10;&#10;$$v_{r_{Clay}} = 3v_{r_\Lambda} \frac{d_{Clay}}{d_{Floc}}$$&#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2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024.372"/>
  <p:tag name="LATEXADDIN" val="\documentclass{article}&#10;\usepackage{amsmath}&#10;\pagestyle{empty}&#10;\begin{document}&#10;&#10;$$v_{r_{Clay}} = 3 \Lambda G \frac{d_{Clay}}{d_{Floc}}$$&#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3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134.608"/>
  <p:tag name="LATEXADDIN" val="\documentclass{article}&#10;\usepackage{amsmath}&#10;\pagestyle{empty}&#10;\begin{document}&#10;&#10;$$\forall_r \frac{dC}{dt} = \left( C_{in} - C \right) Q$$&#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3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6.854"/>
  <p:tag name="LATEXADDIN" val="\documentclass{article}&#10;\usepackage{amsmath}&#10;\pagestyle{empty}&#10;\begin{document}&#10;&#10;$$\frac{dn_P}{- kn_P} = \pi d_P^2 n_P^\frac{2}{3} \bar G \Gamm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32.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1189.351"/>
  <p:tag name="LATEXADDIN" val="\documentclass{article}&#10;\usepackage{amsmath}&#10;\pagestyle{empty}&#10;\begin{document}&#10;&#10;$$\frac{\partial n_P}{\partial t_{rxn}} = - k \pi d_P^2 n_P^\frac{5}{3} \bar G \Gamma$$&#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33.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1219.348"/>
  <p:tag name="LATEXADDIN" val="\documentclass{article}&#10;\usepackage{amsmath}&#10;\pagestyle{empty}&#10;\begin{document}&#10;&#10;$$\frac{\partial n_p}{\partial t_{advection}} = \frac{n_{p_0} - n_p} \theta$$&#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34.xml><?xml version="1.0" encoding="utf-8"?>
<p:tagLst xmlns:a="http://schemas.openxmlformats.org/drawingml/2006/main" xmlns:r="http://schemas.openxmlformats.org/officeDocument/2006/relationships" xmlns:p="http://schemas.openxmlformats.org/presentationml/2006/main">
  <p:tag name="OUTPUTDPI" val="1200"/>
  <p:tag name="ORIGINALHEIGHT" val="1201.35"/>
  <p:tag name="ORIGINALWIDTH" val="1607.049"/>
  <p:tag name="LATEXADDIN" val="\documentclass{article}&#10;\usepackage{amsmath}&#10;\pagestyle{empty}&#10;\begin{document}&#10;&#10;$$\begin{array}{l}&#10;\frac{dn_p}{dt} = \frac{\partial n_p}{\partial t_{advection}} + \frac{\partial n_P}{\partial t_{rxn}}&#10;\\ \\&#10;\frac{\partial n_p}{\partial t_{advection}} = \frac{n_{p_0} - n_p}{\theta}&#10;\\ \\&#10;\frac{\partial n_P}{\partial t_{rxn}} = - k \pi d_P^2 n_P^\frac{5}{3} \bar G \Gamma &#10;\\ \\&#10;\frac{dn_p}{dt} = \frac{n_{p_0}}{\theta} - \frac{n_p}{\theta} - k \pi d_P^2 n_P^\frac{5}{3} \bar G \Gamma &#10;\end{array}$$&#10;&#10;&#10;\end{document}"/>
  <p:tag name="IGUANATEXSIZE" val="20"/>
  <p:tag name="IGUANATEXCURSOR" val="492"/>
  <p:tag name="TRANSPARENCY" val="True"/>
  <p:tag name="FILENAME" val=""/>
  <p:tag name="LATEXENGINEID" val="0"/>
  <p:tag name="TEMPFOLDER" val="c:\temp\"/>
  <p:tag name="LATEXFORMHEIGHT" val="312"/>
  <p:tag name="LATEXFORMWIDTH" val="384"/>
  <p:tag name="LATEXFORMWRAP" val="True"/>
  <p:tag name="BITMAPVECTOR" val="0"/>
</p:tagLst>
</file>

<file path=ppt/tags/tag235.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 - \frac{3}{2} \left( n_P^{- \frac{2}{3}} - n_{P_0}^{- \frac{2}{3}} \right) = - k \pi d_P^2 \bar Gt \alpha$$&#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23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23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9.306"/>
  <p:tag name="LATEXADDIN" val="\documentclass{article}&#10;\usepackage{amsmath}&#10;\pagestyle{empty}&#10;\begin{document}&#10;&#10;$$1 = k \frac{2\pi}{3} \left( \frac{6}{\pi} \right)^\frac{2}{3} \bar Gt \alpha \left( \frac{C_P}{\rho_P} \right)^\frac{2}{3}$$&#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3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335.583"/>
  <p:tag name="LATEXADDIN" val="\documentclass{article}&#10;\usepackage{amsmath}&#10;\pagestyle{empty}&#10;\begin{document}&#10;&#10;$$C_P = \rho_P \frac{\pi}{6} \left( \frac{3}{2\pi} \frac{1}{k \bar Gt \alpha } \right)^\frac{3}{2}$$&#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239.xml><?xml version="1.0" encoding="utf-8"?>
<p:tagLst xmlns:a="http://schemas.openxmlformats.org/drawingml/2006/main" xmlns:r="http://schemas.openxmlformats.org/officeDocument/2006/relationships" xmlns:p="http://schemas.openxmlformats.org/presentationml/2006/main">
  <p:tag name="OUTPUTDPI" val="1200"/>
  <p:tag name="ORIGINALHEIGHT" val="487.4391"/>
  <p:tag name="ORIGINALWIDTH" val="1220.098"/>
  <p:tag name="LATEXADDIN" val="\documentclass{article}&#10;\usepackage{amsmath}&#10;\pagestyle{empty}&#10;\begin{document}&#10;&#10;$$\begin{array}{l}&#10;0.1 \frac{C_P}{\rho_P} \frac{6}{\pi} = &#10;\left( \frac{3}{2 \pi} \frac{1}{k x \bar Gt \alpha} \right)^\frac{3}{2}&#10;\\ \\&#10;x = 0.1^\frac{- 2}{3} = 4.64&#10;\end{array}$$&#10;&#10;&#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18 \Phi \nu_{H_2O}}&#10;\frac{ \rho_{Floc_0} - \rho_{H_2O}}{\rho_{H_2O}}&#10;\left( \frac{d}{d_0} \right)^{D_{Fractal} - 1}$$&#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240.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41.xml><?xml version="1.0" encoding="utf-8"?>
<p:tagLst xmlns:a="http://schemas.openxmlformats.org/drawingml/2006/main" xmlns:r="http://schemas.openxmlformats.org/officeDocument/2006/relationships" xmlns:p="http://schemas.openxmlformats.org/presentationml/2006/main">
  <p:tag name="OUTPUTDPI" val="1200"/>
  <p:tag name="ORIGINALHEIGHT" val="207.724"/>
  <p:tag name="ORIGINALWIDTH" val="536.183"/>
  <p:tag name="LATEXADDIN" val="\documentclass{article}&#10;\usepackage{amsmath}&#10;\pagestyle{empty}&#10;\begin{document}&#10;&#10;$$\Lambda = n_{Clay}^\frac{- 1}{3}$$&#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242.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1181.852"/>
  <p:tag name="LATEXADDIN" val="\documentclass{article}&#10;\usepackage{amsmath}&#10;\pagestyle{empty}&#10;\begin{document}&#10;&#10;$$n_{Clay} = \frac{6}{\pi d_{Clay}^3} \frac{C_{Clay}}{\rho_{Clay}}$$&#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43.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922.3847"/>
  <p:tag name="LATEXADDIN" val="\documentclass{article}&#10;\usepackage{amsmath}&#10;\pagestyle{empty}&#10;\begin{document}&#10;&#10;$$\bar Gt = \frac{3}{2} \frac{\Lambda^2}{k \pi d_{Clay}^2 \alpha}$$&#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44.xml><?xml version="1.0" encoding="utf-8"?>
<p:tagLst xmlns:a="http://schemas.openxmlformats.org/drawingml/2006/main" xmlns:r="http://schemas.openxmlformats.org/officeDocument/2006/relationships" xmlns:p="http://schemas.openxmlformats.org/presentationml/2006/main">
  <p:tag name="OUTPUTDPI" val="1200"/>
  <p:tag name="ORIGINALHEIGHT" val="347.2066"/>
  <p:tag name="ORIGINALWIDTH" val="1519.31"/>
  <p:tag name="LATEXADDIN" val="\documentclass{article}&#10;\usepackage{amsmath}&#10;\pagestyle{empty}&#10;\begin{document}&#10;&#10;&#10;$$C_{Clay} = \frac{\pi \rho_{Clay}}{6} \frac{1}{&#10;  \left( \frac{2}{3} k \pi \alpha \bar Gt \right)^\frac{3}{2}&#10;  }$$&#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4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1163.854"/>
  <p:tag name="LATEXADDIN" val="\documentclass{article}&#10;\usepackage{amsmath}&#10;\pagestyle{empty}&#10;\begin{document}&#10;&#10;$$pC^* = \log \left( \beta G \theta \Gamma \phi_0^\frac{2}{3} \right)$$&#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246.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781.4023"/>
  <p:tag name="LATEXADDIN" val="\documentclass{article}&#10;\usepackage{amsmath}&#10;\pagestyle{empty}&#10;\begin{document}&#10;&#10;$$C^* = \frac{1}{\beta Gt \Gamma \phi_0^\frac{2}{3}}$$&#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247.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1328.084"/>
  <p:tag name="LATEXADDIN" val="\documentclass{article}&#10;\usepackage{amsmath}&#10;\pagestyle{empty}&#10;\begin{document}&#10;&#10;$$\bar Gt = \frac{3}{2 k \pi \alpha} &#10;\left( \frac{\pi}{6} \frac{\rho_{Clay}}{C_{Clay}} \right)^\frac{2}{3}$$&#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48.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160.855"/>
  <p:tag name="LATEXADDIN" val="\documentclass{article}&#10;\usepackage{amsmath}&#10;\pagestyle{empty}&#10;\begin{document}&#10;&#10;$$\bar Gt = \frac{3}{2 \pi}&#10;\left( \frac{\pi}{6} \right)^\frac{2}{3} \frac{1}{k \alpha \phi^\frac{2}{3}}$$&#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249.xml><?xml version="1.0" encoding="utf-8"?>
<p:tagLst xmlns:a="http://schemas.openxmlformats.org/drawingml/2006/main" xmlns:r="http://schemas.openxmlformats.org/officeDocument/2006/relationships" xmlns:p="http://schemas.openxmlformats.org/presentationml/2006/main">
  <p:tag name="OUTPUTDPI" val="1200"/>
  <p:tag name="ORIGINALHEIGHT" val="440.1949"/>
  <p:tag name="ORIGINALWIDTH" val="1558.305"/>
  <p:tag name="LATEXADDIN" val="\documentclass{article}&#10;\usepackage{amsmath}&#10;\pagestyle{empty}&#10;\begin{document}&#10;&#10;$$\bar Gt = \frac{3}{2 \pi}&#10;  \left( \frac{\pi}{6} \right)^\frac{2}{3} \frac{1}{k \alpha \phi^\frac{2}{3} \left( \frac{C_0}{C_0} \right)^\frac{2}{3}}$$&#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50.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1394.826"/>
  <p:tag name="LATEXADDIN" val="\documentclass{article}&#10;\usepackage{amsmath}&#10;\pagestyle{empty}&#10;\begin{document}&#10;&#10;$$C^{\ast^\frac{2}{3}} = \frac{3}{2\pi} &#10;\left( \frac{\pi}{6} \right)^\frac{2}{3} \frac{1}{k \bar Gt \alpha \phi_0^\frac{2}{3}}$$ &#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251.xml><?xml version="1.0" encoding="utf-8"?>
<p:tagLst xmlns:a="http://schemas.openxmlformats.org/drawingml/2006/main" xmlns:r="http://schemas.openxmlformats.org/officeDocument/2006/relationships" xmlns:p="http://schemas.openxmlformats.org/presentationml/2006/main">
  <p:tag name="OUTPUTDPI" val="1200"/>
  <p:tag name="ORIGINALHEIGHT" val="1090.364"/>
  <p:tag name="ORIGINALWIDTH" val="1298.088"/>
  <p:tag name="LATEXADDIN" val="\documentclass{article}&#10;\usepackage{amsmath}&#10;\pagestyle{empty}&#10;\begin{document}&#10;&#10;$$\begin{array}{l}&#10;V_{r_1} =  - \frac{Gr_1}{2}&#10;\\ \\&#10;V_{r_2} =  + \frac{Gr_2}{2}&#10;\\ \\&#10;\Delta V_r = \frac{G}{2} \left( r_1 + r_2 \right)&#10;\\ \\&#10;\left( r_1 + r_2 \right)_{Max} = \frac{2 \Delta V_{r_{Max}}}{G}&#10;\end{array}$$&#10;&#10;&#10;\end{document}"/>
  <p:tag name="IGUANATEXSIZE" val="44"/>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252.xml><?xml version="1.0" encoding="utf-8"?>
<p:tagLst xmlns:a="http://schemas.openxmlformats.org/drawingml/2006/main" xmlns:r="http://schemas.openxmlformats.org/officeDocument/2006/relationships" xmlns:p="http://schemas.openxmlformats.org/presentationml/2006/main">
  <p:tag name="OUTPUTDPI" val="1200"/>
  <p:tag name="ORIGINALHEIGHT" val="1664.792"/>
  <p:tag name="ORIGINALWIDTH" val="1650.544"/>
  <p:tag name="LATEXADDIN" val="\documentclass{article}&#10;\usepackage{amsmath}&#10;\pagestyle{empty}&#10;\begin{document}&#10;&#10;$$\begin{array}{l}&#10;V_{r_1} = \frac{Gr_1}{2}&#10;\\ \\&#10;V_{r_2} = - \frac{Gr_2}{2}&#10;\\ \\&#10;V_{t_2} = G \left( r_1 + r_2 \right)&#10;\\ \\&#10;\Delta V = V_{t_2} + V_{r_2} - V_{r_1}&#10;\\ \\&#10;\Delta V = G \left( r_1 + r_2 \right) - \frac{Gr_2}{2} - \frac{Gr_1}{2}&#10;\\ \\&#10;\Delta V = \frac{G}{2} \left( r_1 + r_2 \right)&#10;\end{array}$$&#10;&#10;&#10;\end{document}"/>
  <p:tag name="IGUANATEXSIZE" val="20"/>
  <p:tag name="IGUANATEXCURSOR" val="392"/>
  <p:tag name="TRANSPARENCY" val="True"/>
  <p:tag name="FILENAME" val=""/>
  <p:tag name="LATEXENGINEID" val="0"/>
  <p:tag name="TEMPFOLDER" val="c:\temp\"/>
  <p:tag name="LATEXFORMHEIGHT" val="312"/>
  <p:tag name="LATEXFORMWIDTH" val="384"/>
  <p:tag name="LATEXFORMWRAP" val="True"/>
  <p:tag name="BITMAPVECTOR" val="0"/>
</p:tagLst>
</file>

<file path=ppt/tags/tag253.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194.2258"/>
  <p:tag name="LATEXADDIN" val="\documentclass{article}&#10;\usepackage{amsmath}&#10;\pagestyle{empty}&#10;\begin{document}&#10;&#10;$$ \Delta V$$&#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G = \sqrt{ \frac{\varepsilon}{\nu} }$$&#10;&#10;&#10;\end{document}"/>
  <p:tag name="IGUANATEXSIZE" val="3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521.9348"/>
  <p:tag name="LATEXADDIN" val="\documentclass{article}&#10;\usepackage{amsmath}&#10;\pagestyle{empty}&#10;\begin{document}&#10;&#10;$$v_r \approx d_P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10;$$v_r \approx \Lambda \bar G$$&#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10;$$\varepsilon_{Max} \cong \frac{ \left( \Pi_{Plate} V \right)^3}{W_{Plate}}$$&#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varepsilon _{Max} = \frac{{\left( {\Pi _{Plate}}V \right)}^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08.9613"/>
  <p:tag name="ORIGINALWIDTH" val="1350.581"/>
  <p:tag name="LATEXADDIN" val="\documentclass{article}&#10;\usepackage{amsmath}&#10;\pagestyle{empty}&#10;\begin{document}&#10;&#10;&#10;$$\Pi_{Plate} = \frac{ \left( \varepsilon_{Max} W_{Plate} \right)^\frac{1}{3}}{V}$$&#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226264</TotalTime>
  <Words>4360</Words>
  <Application>Microsoft Office PowerPoint</Application>
  <PresentationFormat>On-screen Show (4:3)</PresentationFormat>
  <Paragraphs>530</Paragraphs>
  <Slides>90</Slides>
  <Notes>36</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5</vt:i4>
      </vt:variant>
      <vt:variant>
        <vt:lpstr>Embedded OLE Servers</vt:lpstr>
      </vt:variant>
      <vt:variant>
        <vt:i4>1</vt:i4>
      </vt:variant>
      <vt:variant>
        <vt:lpstr>Slide Titles</vt:lpstr>
      </vt:variant>
      <vt:variant>
        <vt:i4>90</vt:i4>
      </vt:variant>
    </vt:vector>
  </HeadingPairs>
  <TitlesOfParts>
    <vt:vector size="106"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file:///C:\Users\mw24\Google%20Drive\Mathcad%2015%20files\Flocculation%20model%20diameter%20vs%20particle%20spacing.xmcd\Selection%20107%20655%20533%201062</vt:lpstr>
      <vt:lpstr>file:///C:\Users\mw24\Google%20Drive\Mathcad%2015%20files\Rapid%20mix%20exploration%202.xmcd\Selection%2043%20795%20408%201090</vt:lpstr>
      <vt:lpstr>file:///C:\Users\mw24\Google%20Drive\Mathcad%2015%20files\Rapid%20mix%20exploration%202.xmcd\Selection%20635%20843%201011%201130</vt:lpstr>
      <vt:lpstr>file:///C:\Users\mw24\Google%20Drive\Mathcad%2015%20files\FractalFlocModel.xmcd\Selection%2067%205067%20461%205346</vt:lpstr>
      <vt:lpstr>file:///C:\Users\mw24\Google%20Drive\Mathcad%2015%20files\Rapid%20mix%20exploration%202.xmcd\Selection%2051%207947%20380%208242</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Flocculation models based on geometry and stickiness of nanoparticles can predict performance</vt:lpstr>
      <vt:lpstr>Human hair is 50 mm in diameter</vt:lpstr>
      <vt:lpstr>Sizes of a few particles</vt:lpstr>
      <vt:lpstr>How much coagulant should we add?</vt:lpstr>
      <vt:lpstr>Dissolved organic matter (DOM) covers the coagulant nanoparticles </vt:lpstr>
      <vt:lpstr>PowerPoint Presentation</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Buoyant Density of Flocs </vt:lpstr>
      <vt:lpstr>Fractal Terminal Velocity Equations</vt:lpstr>
      <vt:lpstr>Floc Terminal Velocity</vt:lpstr>
      <vt:lpstr>Collision Model of the Flocculation Process</vt:lpstr>
      <vt:lpstr>Average distance between particles is the cube root of the volume occupied (L)</vt:lpstr>
      <vt:lpstr>Comparison of classic and hypothesized collision models</vt:lpstr>
      <vt:lpstr>Classic Models: Relative velocity scales with diameter</vt:lpstr>
      <vt:lpstr>PowerPoint Presentation</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Coiled Tube Flocculation Residual Turbidity Analyzer</vt:lpstr>
      <vt:lpstr>Diameter Scaling</vt:lpstr>
      <vt:lpstr>Separation Distance Scaling</vt:lpstr>
      <vt:lpstr>Relative velocities appear to scale with average separation distance</vt:lpstr>
      <vt:lpstr>Floc model for viscous dominated collisions</vt:lpstr>
      <vt:lpstr>Model predictions?</vt:lpstr>
      <vt:lpstr>PowerPoint Presentation</vt:lpstr>
      <vt:lpstr>Predictions for required Gq also suggest that L scaling is correct</vt:lpstr>
      <vt:lpstr>Track surface area to assign probabilities to collisions</vt:lpstr>
      <vt:lpstr>There are 3 possible initial points of contact that can lead to attachment </vt:lpstr>
      <vt:lpstr>The flocculation model is far from complete </vt:lpstr>
      <vt:lpstr>4 major assumptions of the floc model</vt:lpstr>
      <vt:lpstr>Particle collisions appears to be dominated by viscous shear</vt:lpstr>
      <vt:lpstr>What does Gt mean?</vt:lpstr>
      <vt:lpstr>Fractal Flocculation Conclusions</vt:lpstr>
      <vt:lpstr>What is the model missing?</vt:lpstr>
      <vt:lpstr>Review</vt:lpstr>
      <vt:lpstr>Surface coverage (G) of clay by coagulant precipitate</vt:lpstr>
      <vt:lpstr>Surface coverage (G) &lt;&lt; 1 and small loss to reactor walls</vt:lpstr>
      <vt:lpstr>Surface coverage (G) &lt;&lt; 1 and small loss to reactor walls</vt:lpstr>
      <vt:lpstr>Even with simplified assumptions, including G complicates the analysis</vt:lpstr>
      <vt:lpstr>Solving for residual turbidity results in a complicated equation</vt:lpstr>
      <vt:lpstr>Floc Model Equations for G</vt:lpstr>
      <vt:lpstr>Ratio of clay surface area to total surface area (including reactor walls)</vt:lpstr>
      <vt:lpstr>Poisson distribution and coagulant loss to walls combined to get surface coverage </vt:lpstr>
      <vt:lpstr>Poisson distribution and coagulant loss to walls combined to get surface coverage </vt:lpstr>
      <vt:lpstr>Clay platelet geometry</vt:lpstr>
      <vt:lpstr>Clay platelet geometry</vt:lpstr>
      <vt:lpstr>Surface coverage of clay</vt:lpstr>
      <vt:lpstr>Solving for Coagulant Dose</vt:lpstr>
      <vt:lpstr>Loss of clay to reactor walls</vt:lpstr>
      <vt:lpstr>Effect of stacking and wall loss in a 10 cm diameter flocculator with 20 NTU</vt:lpstr>
      <vt:lpstr>Slow velocity through the annulus, Fast velocity at separation L</vt:lpstr>
      <vt:lpstr>CMFR model</vt:lpstr>
      <vt:lpstr> </vt:lpstr>
      <vt:lpstr>PowerPoint Presentation</vt:lpstr>
      <vt:lpstr>Comparison with Karen’s model</vt:lpstr>
      <vt:lpstr>Why might floc collision fail if the flocs are of very different sizes?</vt:lpstr>
      <vt:lpstr>Collision of two small flocs</vt:lpstr>
      <vt:lpstr>Collision of a small floc with a large floc</vt:lpstr>
      <vt:lpstr>Collision of a small floc with a large floc</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Juan</cp:lastModifiedBy>
  <cp:revision>6751</cp:revision>
  <dcterms:created xsi:type="dcterms:W3CDTF">2009-05-27T15:44:15Z</dcterms:created>
  <dcterms:modified xsi:type="dcterms:W3CDTF">2018-05-17T07:20:26Z</dcterms:modified>
</cp:coreProperties>
</file>